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0"/>
  </p:notesMasterIdLst>
  <p:sldIdLst>
    <p:sldId id="256" r:id="rId2"/>
    <p:sldId id="292" r:id="rId3"/>
    <p:sldId id="296" r:id="rId4"/>
    <p:sldId id="297" r:id="rId5"/>
    <p:sldId id="300" r:id="rId6"/>
    <p:sldId id="258" r:id="rId7"/>
    <p:sldId id="259" r:id="rId8"/>
    <p:sldId id="260" r:id="rId9"/>
    <p:sldId id="276" r:id="rId10"/>
    <p:sldId id="268" r:id="rId11"/>
    <p:sldId id="271" r:id="rId12"/>
    <p:sldId id="287" r:id="rId13"/>
    <p:sldId id="294" r:id="rId14"/>
    <p:sldId id="295" r:id="rId15"/>
    <p:sldId id="288" r:id="rId16"/>
    <p:sldId id="279" r:id="rId17"/>
    <p:sldId id="289" r:id="rId18"/>
    <p:sldId id="280" r:id="rId19"/>
    <p:sldId id="285" r:id="rId20"/>
    <p:sldId id="281" r:id="rId21"/>
    <p:sldId id="282" r:id="rId22"/>
    <p:sldId id="284" r:id="rId23"/>
    <p:sldId id="307" r:id="rId24"/>
    <p:sldId id="305" r:id="rId25"/>
    <p:sldId id="306" r:id="rId26"/>
    <p:sldId id="286" r:id="rId27"/>
    <p:sldId id="266" r:id="rId28"/>
    <p:sldId id="308" r:id="rId29"/>
    <p:sldId id="278" r:id="rId30"/>
    <p:sldId id="274" r:id="rId31"/>
    <p:sldId id="277" r:id="rId32"/>
    <p:sldId id="293" r:id="rId33"/>
    <p:sldId id="298" r:id="rId34"/>
    <p:sldId id="301" r:id="rId35"/>
    <p:sldId id="302" r:id="rId36"/>
    <p:sldId id="303" r:id="rId37"/>
    <p:sldId id="304" r:id="rId38"/>
    <p:sldId id="30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74" d="100"/>
          <a:sy n="74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D3997-62BB-4633-B337-610A74C1D3EA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C688F-AF58-4DDE-A88A-0E7F12CE5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1DF5-4C7B-4255-92D7-A1688317647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355D7-0BC7-4544-8BFE-9E4843F2FE6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09B38-35C6-494B-B114-E1A9C9C6D1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355D7-0BC7-4544-8BFE-9E4843F2FE6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09B38-35C6-494B-B114-E1A9C9C6D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355D7-0BC7-4544-8BFE-9E4843F2FE6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09B38-35C6-494B-B114-E1A9C9C6D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355D7-0BC7-4544-8BFE-9E4843F2FE6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09B38-35C6-494B-B114-E1A9C9C6D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355D7-0BC7-4544-8BFE-9E4843F2FE6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09B38-35C6-494B-B114-E1A9C9C6D1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355D7-0BC7-4544-8BFE-9E4843F2FE6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09B38-35C6-494B-B114-E1A9C9C6D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355D7-0BC7-4544-8BFE-9E4843F2FE6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09B38-35C6-494B-B114-E1A9C9C6D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355D7-0BC7-4544-8BFE-9E4843F2FE6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09B38-35C6-494B-B114-E1A9C9C6D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355D7-0BC7-4544-8BFE-9E4843F2FE6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09B38-35C6-494B-B114-E1A9C9C6D1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355D7-0BC7-4544-8BFE-9E4843F2FE6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09B38-35C6-494B-B114-E1A9C9C6D1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E355D7-0BC7-4544-8BFE-9E4843F2FE6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09B38-35C6-494B-B114-E1A9C9C6D1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E355D7-0BC7-4544-8BFE-9E4843F2FE69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409B38-35C6-494B-B114-E1A9C9C6D1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7812360" cy="1472184"/>
          </a:xfrm>
        </p:spPr>
        <p:txBody>
          <a:bodyPr>
            <a:noAutofit/>
          </a:bodyPr>
          <a:lstStyle/>
          <a:p>
            <a:r>
              <a:rPr lang="en-US" sz="3600" dirty="0" smtClean="0"/>
              <a:t>Development of Korean Relative Clauses </a:t>
            </a:r>
            <a:br>
              <a:rPr lang="en-US" sz="3600" dirty="0" smtClean="0"/>
            </a:br>
            <a:r>
              <a:rPr lang="en-US" sz="3600" dirty="0" smtClean="0"/>
              <a:t>in L2 Learners’ Written Essays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229200"/>
            <a:ext cx="7738120" cy="9144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AATK Conference</a:t>
            </a:r>
          </a:p>
          <a:p>
            <a:pPr algn="ctr"/>
            <a:r>
              <a:rPr lang="en-US" sz="2000" dirty="0" smtClean="0"/>
              <a:t>June 26, 2010</a:t>
            </a:r>
          </a:p>
          <a:p>
            <a:pPr algn="ctr"/>
            <a:r>
              <a:rPr lang="en-US" sz="2000" dirty="0" smtClean="0"/>
              <a:t>Washington University in St. Louis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3717032"/>
            <a:ext cx="4680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/>
              <a:t>Sorin</a:t>
            </a:r>
            <a:r>
              <a:rPr lang="en-US" sz="2200" dirty="0" smtClean="0"/>
              <a:t> Huh</a:t>
            </a:r>
          </a:p>
          <a:p>
            <a:pPr algn="ctr"/>
            <a:r>
              <a:rPr lang="en-US" sz="2200" dirty="0" smtClean="0"/>
              <a:t>University of Hawaii at </a:t>
            </a:r>
            <a:r>
              <a:rPr lang="en-US" sz="2200" dirty="0" err="1" smtClean="0"/>
              <a:t>Manoa</a:t>
            </a:r>
            <a:endParaRPr lang="en-US" sz="2200" dirty="0" smtClean="0"/>
          </a:p>
          <a:p>
            <a:pPr algn="ctr"/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Research Questions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900634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2600" dirty="0" smtClean="0"/>
              <a:t>Do L2 learners of Korean show RC developmental order from headless to head-internal to head-external RCs?</a:t>
            </a:r>
          </a:p>
          <a:p>
            <a:pPr marL="596646" indent="-514350">
              <a:buFont typeface="+mj-lt"/>
              <a:buAutoNum type="arabicPeriod"/>
            </a:pPr>
            <a:endParaRPr lang="en-US" sz="1000" dirty="0" smtClean="0">
              <a:solidFill>
                <a:srgbClr val="FF0000"/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en-US" sz="2600" dirty="0" smtClean="0"/>
              <a:t>Do L2 learners of Korean acquire the Korean RCs in the order consistent with the NPAH?</a:t>
            </a:r>
            <a:endParaRPr lang="en-US" sz="2200" dirty="0" smtClean="0"/>
          </a:p>
          <a:p>
            <a:pPr>
              <a:buFont typeface="+mj-lt"/>
              <a:buAutoNum type="arabicPeriod"/>
            </a:pPr>
            <a:endParaRPr lang="en-US" sz="1000" dirty="0" smtClean="0">
              <a:solidFill>
                <a:srgbClr val="FF0000"/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en-US" sz="2600" dirty="0" smtClean="0"/>
              <a:t>Does word order difference in L1 and L2 influence learners’ acquisition of the Korean RCs? 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Methods: Korean Learner Corpus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900634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L2 Korean Learner Corpus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/>
              <a:t>In total, 406 essays written by 203 Korean as a second language (KSL) learners from beginning to high-advanced level were included in the analysis. 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2400" dirty="0" smtClean="0"/>
              <a:t>Among them, 153 were JPN learners and 50 were CHN learners.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2400" dirty="0" smtClean="0"/>
              <a:t>Essays were written on various topics.</a:t>
            </a:r>
          </a:p>
          <a:p>
            <a:pPr lvl="2"/>
            <a:r>
              <a:rPr lang="en-US" sz="1800" dirty="0" smtClean="0"/>
              <a:t> </a:t>
            </a:r>
            <a:r>
              <a:rPr lang="en-US" sz="2000" dirty="0" smtClean="0"/>
              <a:t>(e.g., Introducing my family, describing a picture, writing opinions about controversial issues,  future plans, etc.)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Methods: Korean Learner Corpus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90063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CHILDES</a:t>
            </a:r>
            <a:r>
              <a:rPr lang="en-US" sz="2600" dirty="0" smtClean="0"/>
              <a:t> (</a:t>
            </a:r>
            <a:r>
              <a:rPr lang="en-US" sz="2600" dirty="0" err="1" smtClean="0"/>
              <a:t>McWhinney</a:t>
            </a:r>
            <a:r>
              <a:rPr lang="en-US" sz="2600" dirty="0" smtClean="0"/>
              <a:t>, 2000)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smtClean="0"/>
              <a:t>A database of child language transcripts</a:t>
            </a:r>
          </a:p>
          <a:p>
            <a:pPr lvl="1"/>
            <a:r>
              <a:rPr lang="en-US" sz="2200" dirty="0" smtClean="0"/>
              <a:t>A system of Codes for the Human Analysis of Transcripts of child speech </a:t>
            </a:r>
            <a:r>
              <a:rPr lang="en-US" sz="2200" dirty="0" smtClean="0">
                <a:solidFill>
                  <a:srgbClr val="FF0000"/>
                </a:solidFill>
              </a:rPr>
              <a:t>(CHAT)</a:t>
            </a:r>
          </a:p>
          <a:p>
            <a:pPr lvl="1"/>
            <a:r>
              <a:rPr lang="en-US" sz="2200" dirty="0" smtClean="0"/>
              <a:t>A collection of Child Language Analysis programs </a:t>
            </a:r>
            <a:r>
              <a:rPr lang="en-US" sz="2200" dirty="0" smtClean="0">
                <a:solidFill>
                  <a:srgbClr val="FF0000"/>
                </a:solidFill>
              </a:rPr>
              <a:t>(CLAN)</a:t>
            </a:r>
          </a:p>
          <a:p>
            <a:pPr lvl="1"/>
            <a:r>
              <a:rPr lang="en-US" sz="2400" dirty="0" smtClean="0"/>
              <a:t>The essays were converted into the CHAT format and analyzed using CLAN.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   </a:t>
            </a:r>
          </a:p>
          <a:p>
            <a:pPr lvl="1">
              <a:buNone/>
            </a:pPr>
            <a:endParaRPr lang="en-US" sz="22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2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2200" dirty="0" smtClean="0"/>
              <a:t>						http://childes.psy.cmu.edu/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CHILD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293096"/>
            <a:ext cx="2333625" cy="152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Methods: Coding and Analysis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262088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All sentences containing noun-modifying clauses were extracted. </a:t>
            </a:r>
          </a:p>
          <a:p>
            <a:endParaRPr lang="en-US" sz="1200" dirty="0" smtClean="0"/>
          </a:p>
          <a:p>
            <a:r>
              <a:rPr lang="en-US" sz="2600" dirty="0" smtClean="0">
                <a:solidFill>
                  <a:srgbClr val="FF0000"/>
                </a:solidFill>
              </a:rPr>
              <a:t>Distinction of an RC </a:t>
            </a:r>
            <a:r>
              <a:rPr lang="en-US" sz="2400" dirty="0" smtClean="0"/>
              <a:t>(</a:t>
            </a:r>
            <a:r>
              <a:rPr lang="en-US" sz="2400" dirty="0" err="1" smtClean="0"/>
              <a:t>Ozeki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Shirai</a:t>
            </a:r>
            <a:r>
              <a:rPr lang="en-US" sz="2400" dirty="0" smtClean="0"/>
              <a:t>, 2007a, b)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5656" y="3501008"/>
            <a:ext cx="3456384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75656" y="4725144"/>
            <a:ext cx="3456384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Adjectives with Complements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75656" y="5229200"/>
            <a:ext cx="3456384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Adjectives in Past Tense Form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220072" y="3501008"/>
            <a:ext cx="2232248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읽는 것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20072" y="4005064"/>
            <a:ext cx="2232248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내가 먹은 사과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220072" y="4725144"/>
            <a:ext cx="2232248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머리가 긴 여자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220072" y="5229200"/>
            <a:ext cx="2232248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즐거웠던 여행</a:t>
            </a:r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>
            <a:off x="7596336" y="3573016"/>
            <a:ext cx="360040" cy="1800200"/>
          </a:xfrm>
          <a:prstGeom prst="rightBrac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28384" y="4077072"/>
            <a:ext cx="864096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RCs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Methods: Coding and Analysis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820688"/>
          </a:xfrm>
        </p:spPr>
        <p:txBody>
          <a:bodyPr>
            <a:normAutofit lnSpcReduction="10000"/>
          </a:bodyPr>
          <a:lstStyle/>
          <a:p>
            <a:r>
              <a:rPr lang="en-US" sz="2600" smtClean="0">
                <a:solidFill>
                  <a:srgbClr val="FF0000"/>
                </a:solidFill>
              </a:rPr>
              <a:t>Distinction between RCs and </a:t>
            </a:r>
            <a:r>
              <a:rPr lang="en-US" sz="2600" dirty="0" smtClean="0">
                <a:solidFill>
                  <a:srgbClr val="FF0000"/>
                </a:solidFill>
              </a:rPr>
              <a:t>other similar </a:t>
            </a:r>
            <a:r>
              <a:rPr lang="en-US" sz="2600" smtClean="0">
                <a:solidFill>
                  <a:srgbClr val="FF0000"/>
                </a:solidFill>
              </a:rPr>
              <a:t>clauses </a:t>
            </a:r>
            <a:r>
              <a:rPr lang="en-US" sz="2200" smtClean="0"/>
              <a:t>(</a:t>
            </a:r>
            <a:r>
              <a:rPr lang="en-US" sz="2200" dirty="0" smtClean="0"/>
              <a:t>Lee, 2001; </a:t>
            </a:r>
            <a:r>
              <a:rPr lang="en-US" sz="2200" dirty="0" err="1" smtClean="0"/>
              <a:t>Sohn</a:t>
            </a:r>
            <a:r>
              <a:rPr lang="en-US" sz="2200" dirty="0" smtClean="0"/>
              <a:t>, 1999)</a:t>
            </a:r>
          </a:p>
          <a:p>
            <a:endParaRPr lang="en-US" sz="2600" dirty="0" smtClean="0"/>
          </a:p>
          <a:p>
            <a:pPr lvl="2"/>
            <a:endParaRPr lang="en-US" sz="1800" dirty="0" smtClean="0"/>
          </a:p>
          <a:p>
            <a:pPr marL="822960" lvl="3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1600" dirty="0" smtClean="0"/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27984" y="2636912"/>
            <a:ext cx="3456384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RCs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27984" y="3212976"/>
            <a:ext cx="345638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Pseudo Relative Clauses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Coreferent</a:t>
            </a:r>
            <a:r>
              <a:rPr lang="en-US" dirty="0" smtClean="0"/>
              <a:t>-Opaque Clauses)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427984" y="4077072"/>
            <a:ext cx="345638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Noun Complement Clause</a:t>
            </a:r>
          </a:p>
          <a:p>
            <a:pPr algn="ctr"/>
            <a:r>
              <a:rPr lang="en-US" dirty="0" smtClean="0"/>
              <a:t>(Fact-S Type Clauses)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403648" y="2636912"/>
            <a:ext cx="2808312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내가 먹은 사과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403648" y="3212976"/>
            <a:ext cx="2808312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밥이 타는 냄새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403648" y="4077072"/>
            <a:ext cx="2808312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내가 사과를 먹은 사실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>
          <a:xfrm>
            <a:off x="7956376" y="2636912"/>
            <a:ext cx="216024" cy="432048"/>
          </a:xfrm>
          <a:prstGeom prst="rightBrac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35888" y="2492896"/>
            <a:ext cx="864096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7956376" y="3429000"/>
            <a:ext cx="216024" cy="1152128"/>
          </a:xfrm>
          <a:prstGeom prst="rightBrac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172400" y="3645024"/>
            <a:ext cx="864096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RCs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187624" y="4941168"/>
            <a:ext cx="7848872" cy="15841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tests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RCs distinction 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(Lee, 2001)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</a:pP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86968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2"/>
              <a:buChar char="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3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47664" y="5616624"/>
            <a:ext cx="1728192" cy="8367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Is there a </a:t>
            </a:r>
            <a:r>
              <a:rPr lang="en-US" dirty="0" smtClean="0">
                <a:solidFill>
                  <a:srgbClr val="FF0000"/>
                </a:solidFill>
              </a:rPr>
              <a:t>Gap</a:t>
            </a:r>
            <a:r>
              <a:rPr lang="en-US" dirty="0" smtClean="0"/>
              <a:t> inside the RC?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851920" y="5616624"/>
            <a:ext cx="2016224" cy="8367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Can the gap be filled with a </a:t>
            </a:r>
            <a:r>
              <a:rPr lang="en-US" dirty="0" smtClean="0">
                <a:solidFill>
                  <a:srgbClr val="FF0000"/>
                </a:solidFill>
              </a:rPr>
              <a:t>RP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516216" y="5616624"/>
            <a:ext cx="2376264" cy="8367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Can a </a:t>
            </a:r>
            <a:r>
              <a:rPr lang="en-US" dirty="0" err="1" smtClean="0">
                <a:solidFill>
                  <a:srgbClr val="FF0000"/>
                </a:solidFill>
              </a:rPr>
              <a:t>Psuedo</a:t>
            </a:r>
            <a:r>
              <a:rPr lang="en-US" dirty="0" smtClean="0">
                <a:solidFill>
                  <a:srgbClr val="FF0000"/>
                </a:solidFill>
              </a:rPr>
              <a:t>-cleft sentence</a:t>
            </a:r>
            <a:r>
              <a:rPr lang="en-US" dirty="0" smtClean="0"/>
              <a:t> be made from the RC?</a:t>
            </a:r>
            <a:endParaRPr lang="en-US" dirty="0"/>
          </a:p>
        </p:txBody>
      </p:sp>
      <p:sp>
        <p:nvSpPr>
          <p:cNvPr id="33" name="Striped Right Arrow 32"/>
          <p:cNvSpPr/>
          <p:nvPr/>
        </p:nvSpPr>
        <p:spPr>
          <a:xfrm>
            <a:off x="3347864" y="5805264"/>
            <a:ext cx="360040" cy="432048"/>
          </a:xfrm>
          <a:prstGeom prst="striped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triped Right Arrow 33"/>
          <p:cNvSpPr/>
          <p:nvPr/>
        </p:nvSpPr>
        <p:spPr>
          <a:xfrm>
            <a:off x="6012160" y="5805264"/>
            <a:ext cx="360040" cy="432048"/>
          </a:xfrm>
          <a:prstGeom prst="striped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Methods: Coding and Analysis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900634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RC Developmental Stages</a:t>
            </a:r>
          </a:p>
          <a:p>
            <a:pPr lvl="1"/>
            <a:r>
              <a:rPr lang="en-US" sz="2200" dirty="0" smtClean="0"/>
              <a:t>7 RC developmental stages from headless to head-internal and head-external RCs (according to </a:t>
            </a:r>
            <a:r>
              <a:rPr lang="en-US" sz="2200" dirty="0" err="1" smtClean="0"/>
              <a:t>Jeon</a:t>
            </a:r>
            <a:r>
              <a:rPr lang="en-US" sz="2200" dirty="0" smtClean="0"/>
              <a:t> and Kim, 2007)</a:t>
            </a:r>
          </a:p>
          <a:p>
            <a:pPr lvl="1"/>
            <a:endParaRPr lang="en-US" sz="2200" dirty="0" smtClean="0"/>
          </a:p>
          <a:p>
            <a:r>
              <a:rPr lang="en-US" sz="2600" dirty="0" smtClean="0"/>
              <a:t>RC Gap Type</a:t>
            </a:r>
          </a:p>
          <a:p>
            <a:pPr lvl="1"/>
            <a:r>
              <a:rPr lang="en-US" sz="2200" dirty="0" smtClean="0"/>
              <a:t>Subject (SU)/Direct object (DO)/Oblique (OBL)</a:t>
            </a:r>
          </a:p>
          <a:p>
            <a:pPr lvl="1"/>
            <a:endParaRPr lang="en-US" sz="2200" dirty="0" smtClean="0"/>
          </a:p>
          <a:p>
            <a:r>
              <a:rPr lang="en-US" sz="2600" dirty="0" smtClean="0"/>
              <a:t>Types of Errors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000" dirty="0" smtClean="0"/>
              <a:t>Tense/inflection error (TIE)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000" dirty="0" smtClean="0"/>
              <a:t>Case marker error (CME)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000" dirty="0" smtClean="0"/>
              <a:t>Argument omission (ARG)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000" dirty="0" err="1" smtClean="0"/>
              <a:t>Resumptive</a:t>
            </a:r>
            <a:r>
              <a:rPr lang="en-US" sz="2000" dirty="0" smtClean="0"/>
              <a:t> pronoun retention (RPR)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2000" dirty="0" smtClean="0"/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27984" y="3140968"/>
            <a:ext cx="720080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96336" y="2564904"/>
            <a:ext cx="576064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Results: Types of RCs Produced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848872" cy="511256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3700" dirty="0" smtClean="0">
                <a:solidFill>
                  <a:srgbClr val="FF0000"/>
                </a:solidFill>
              </a:rPr>
              <a:t>Table 1. No. of RCs produced</a:t>
            </a:r>
          </a:p>
          <a:p>
            <a:pPr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endParaRPr lang="en-US" sz="600" dirty="0" smtClean="0"/>
          </a:p>
          <a:p>
            <a:endParaRPr lang="en-US" sz="1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lvl="1">
              <a:buNone/>
            </a:pPr>
            <a:endParaRPr lang="en-US" sz="1400" dirty="0" smtClean="0"/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800" dirty="0" smtClean="0"/>
              <a:t>In total, </a:t>
            </a:r>
            <a:r>
              <a:rPr lang="en-US" sz="2800" dirty="0" smtClean="0">
                <a:solidFill>
                  <a:srgbClr val="FF0000"/>
                </a:solidFill>
              </a:rPr>
              <a:t>812 RCs </a:t>
            </a:r>
            <a:r>
              <a:rPr lang="en-US" sz="2800" dirty="0" smtClean="0"/>
              <a:t>were produced. </a:t>
            </a: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800" dirty="0" smtClean="0"/>
              <a:t>All of the RCs identified in this study were </a:t>
            </a:r>
            <a:r>
              <a:rPr lang="en-US" sz="2800" dirty="0" smtClean="0">
                <a:solidFill>
                  <a:srgbClr val="FF0000"/>
                </a:solidFill>
              </a:rPr>
              <a:t>head-external RCs. </a:t>
            </a: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800" dirty="0" smtClean="0"/>
              <a:t>Number of RCs per learner seems to increase as learner’s level becomes higher.  </a:t>
            </a: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800" dirty="0" smtClean="0"/>
              <a:t>Dramatic increment appeared at Level 3 both in the number of RCs per learner and the maximum number of RCs produced.</a:t>
            </a:r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31640" y="2060848"/>
          <a:ext cx="6901081" cy="2088232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536267"/>
                <a:gridCol w="766402"/>
                <a:gridCol w="766402"/>
                <a:gridCol w="766402"/>
                <a:gridCol w="766402"/>
                <a:gridCol w="766402"/>
                <a:gridCol w="766402"/>
                <a:gridCol w="766402"/>
              </a:tblGrid>
              <a:tr h="412209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L1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L2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L3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L4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L5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L6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95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/>
                        <a:t>Total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62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91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263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158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119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119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812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/>
                        <a:t>RC/Learner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1.17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2.33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6.41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5.45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4.58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7.93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4.00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/>
                        <a:t>(Min-Max)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(0-4)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(0-7)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(1-13)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(0-11)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(1-13)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(3-15)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(0-15)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Results: Types of RCs Produced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8100392" cy="511256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 Table 2.  Accuracy of the RCs produced</a:t>
            </a:r>
          </a:p>
          <a:p>
            <a:pPr>
              <a:lnSpc>
                <a:spcPct val="120000"/>
              </a:lnSpc>
              <a:buNone/>
            </a:pPr>
            <a:endParaRPr lang="en-US" sz="4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endParaRPr lang="en-US" sz="600" dirty="0" smtClean="0"/>
          </a:p>
          <a:p>
            <a:endParaRPr lang="en-US" sz="1000" dirty="0" smtClean="0"/>
          </a:p>
          <a:p>
            <a:endParaRPr lang="en-US" dirty="0" smtClean="0"/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2800" dirty="0" smtClean="0"/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/>
              <a:t>In general, learners produced RCs more accurately as their level increased. </a:t>
            </a: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>
                <a:solidFill>
                  <a:srgbClr val="FF0000"/>
                </a:solidFill>
              </a:rPr>
              <a:t>Error types</a:t>
            </a:r>
            <a:r>
              <a:rPr lang="en-US" sz="2200" dirty="0" smtClean="0"/>
              <a:t>:  Tense/inflection error (69%), case marker error (17%), and argument omission (14%)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2132856"/>
          <a:ext cx="7272810" cy="2148682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271892"/>
                <a:gridCol w="857274"/>
                <a:gridCol w="857274"/>
                <a:gridCol w="857274"/>
                <a:gridCol w="857274"/>
                <a:gridCol w="857274"/>
                <a:gridCol w="857274"/>
                <a:gridCol w="857274"/>
              </a:tblGrid>
              <a:tr h="412209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L3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L5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67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RC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867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Accurate RCs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711</a:t>
                      </a:r>
                    </a:p>
                  </a:txBody>
                  <a:tcPr marL="9525" marR="9525" marT="9525" marB="0" anchor="ctr"/>
                </a:tc>
              </a:tr>
              <a:tr h="55867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(76%)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(84%)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(86%)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(90%)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(95%)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(91%)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(88%)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3728" y="2708920"/>
            <a:ext cx="640871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Results: RC Gap Types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848872" cy="511256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Table 3. Gap positions of the RCs</a:t>
            </a:r>
          </a:p>
          <a:p>
            <a:pPr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endParaRPr lang="en-US" sz="600" dirty="0" smtClean="0"/>
          </a:p>
          <a:p>
            <a:endParaRPr lang="en-US" sz="1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1400" dirty="0" smtClean="0"/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/>
              <a:t>At all levels, SU RCs were produced much more frequently  than other types of RCs </a:t>
            </a:r>
            <a:r>
              <a:rPr lang="en-US" sz="2200" dirty="0" smtClean="0">
                <a:solidFill>
                  <a:srgbClr val="FF0000"/>
                </a:solidFill>
              </a:rPr>
              <a:t>(SU &gt; DO/OBL)</a:t>
            </a:r>
            <a:r>
              <a:rPr lang="en-US" sz="2200" dirty="0" smtClean="0"/>
              <a:t>.  </a:t>
            </a: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/>
              <a:t>In total, larger proportion of DO RCs were produced than OBL, however such a pattern was not clearly shown at each level.</a:t>
            </a: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22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59631" y="2132856"/>
          <a:ext cx="7344817" cy="2016224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641680"/>
                <a:gridCol w="957591"/>
                <a:gridCol w="957591"/>
                <a:gridCol w="957591"/>
                <a:gridCol w="957591"/>
                <a:gridCol w="957591"/>
                <a:gridCol w="957591"/>
                <a:gridCol w="957591"/>
              </a:tblGrid>
              <a:tr h="504056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L1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L2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L3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L4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L5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L6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SU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81%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62%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72%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57%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71%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51%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DO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16%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/>
                        <a:t>1</a:t>
                      </a:r>
                      <a:r>
                        <a:rPr kumimoji="0" lang="en-US" sz="1800" u="none" strike="noStrike" kern="1200" dirty="0" smtClean="0"/>
                        <a:t>4</a:t>
                      </a:r>
                      <a:r>
                        <a:rPr kumimoji="0" lang="en-US" sz="1800" u="none" strike="noStrike" kern="1200" dirty="0"/>
                        <a:t>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/>
                        <a:t>14%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30%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19%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24%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OBL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3%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/>
                        <a:t>2</a:t>
                      </a:r>
                      <a:r>
                        <a:rPr kumimoji="0" lang="en-US" sz="1800" u="none" strike="noStrike" kern="1200" dirty="0" smtClean="0"/>
                        <a:t>4</a:t>
                      </a:r>
                      <a:r>
                        <a:rPr kumimoji="0" lang="en-US" sz="1800" u="none" strike="noStrike" kern="1200" dirty="0"/>
                        <a:t>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/>
                        <a:t>14%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13%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10%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25%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80112" y="2708920"/>
            <a:ext cx="2880320" cy="12961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Results: RC Gap Types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848872" cy="51125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Table 4.  Accuracy of each gap type</a:t>
            </a:r>
          </a:p>
          <a:p>
            <a:endParaRPr lang="en-US" sz="600" dirty="0" smtClean="0"/>
          </a:p>
          <a:p>
            <a:endParaRPr lang="en-US" sz="1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/>
              <a:t>After finishing level 3, learners seem to be able to produce all three types of RCs quite confidently. </a:t>
            </a: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200" dirty="0" smtClean="0"/>
              <a:t>It should be noted than there were only 2 OBL RCs produced in Level 1.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59633" y="2132856"/>
          <a:ext cx="7416823" cy="1944216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745117"/>
                <a:gridCol w="1111951"/>
                <a:gridCol w="1111951"/>
                <a:gridCol w="1111951"/>
                <a:gridCol w="1111951"/>
                <a:gridCol w="1111951"/>
                <a:gridCol w="1111951"/>
              </a:tblGrid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L1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L2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L3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L4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L5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L6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SU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DO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9525" marR="9525" marT="9525" marB="0" anchor="ctr"/>
                </a:tc>
              </a:tr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 smtClean="0"/>
                        <a:t>OBL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Purposes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24744"/>
            <a:ext cx="7498080" cy="4800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To examine the </a:t>
            </a:r>
            <a:r>
              <a:rPr lang="en-US" sz="2400" dirty="0" smtClean="0">
                <a:solidFill>
                  <a:srgbClr val="FF0000"/>
                </a:solidFill>
              </a:rPr>
              <a:t>development of Korean relative clauses (RCs)</a:t>
            </a:r>
            <a:r>
              <a:rPr lang="en-US" sz="2400" dirty="0" smtClean="0"/>
              <a:t> by second language (L2) learners of Korean at the descriptive level by analyzing L2 learners’ written essays using CHILDES.</a:t>
            </a:r>
          </a:p>
          <a:p>
            <a:pPr marL="596646" indent="-514350">
              <a:buFont typeface="+mj-lt"/>
              <a:buAutoNum type="arabicPeriod"/>
            </a:pP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To investigate whether </a:t>
            </a:r>
            <a:r>
              <a:rPr lang="en-US" sz="2400" dirty="0" smtClean="0">
                <a:solidFill>
                  <a:srgbClr val="FF0000"/>
                </a:solidFill>
              </a:rPr>
              <a:t>typological differences </a:t>
            </a:r>
            <a:r>
              <a:rPr lang="en-US" sz="2400" dirty="0" smtClean="0"/>
              <a:t>between the target language and learners’ first language (L1) have influence on their acquisition of the Korean RCs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35896" y="3645024"/>
            <a:ext cx="5256584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07904" y="2708920"/>
            <a:ext cx="511256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Results: The Effects of L1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848872" cy="51845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Table 5. No. of RCs and accuracy in each L1 group</a:t>
            </a:r>
          </a:p>
          <a:p>
            <a:pPr>
              <a:lnSpc>
                <a:spcPct val="120000"/>
              </a:lnSpc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endParaRPr lang="en-US" sz="600" dirty="0" smtClean="0"/>
          </a:p>
          <a:p>
            <a:endParaRPr lang="en-US" sz="1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1100" dirty="0" smtClean="0"/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At all levels, JPN learners produced greater number of RCs than CHN learners </a:t>
            </a:r>
            <a:r>
              <a:rPr lang="en-US" dirty="0" smtClean="0">
                <a:solidFill>
                  <a:srgbClr val="FF0000"/>
                </a:solidFill>
              </a:rPr>
              <a:t>(JPN &gt; CHN)</a:t>
            </a:r>
            <a:r>
              <a:rPr lang="en-US" dirty="0" smtClean="0"/>
              <a:t>. </a:t>
            </a: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In addition,  JPN learners produced RCs more accurately than CHN learners. </a:t>
            </a: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2600" dirty="0" smtClean="0"/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2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59632" y="2132855"/>
          <a:ext cx="7632851" cy="2376265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936104"/>
                <a:gridCol w="1368151"/>
                <a:gridCol w="761228"/>
                <a:gridCol w="761228"/>
                <a:gridCol w="761228"/>
                <a:gridCol w="761228"/>
                <a:gridCol w="761228"/>
                <a:gridCol w="761228"/>
                <a:gridCol w="761228"/>
              </a:tblGrid>
              <a:tr h="47525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L1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L2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L3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L4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L5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L6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/>
                        <a:t>JPN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RC/ L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4.75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9.40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4.22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CHN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RC/ L</a:t>
                      </a:r>
                      <a:endParaRPr kumimoji="0" lang="en-US" sz="200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4.92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4.63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3.34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5856" y="2636912"/>
            <a:ext cx="532859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5856" y="4005064"/>
            <a:ext cx="532859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Results: The Effects of L1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848872" cy="46805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3400" dirty="0" smtClean="0">
                <a:solidFill>
                  <a:srgbClr val="FF0000"/>
                </a:solidFill>
              </a:rPr>
              <a:t>Table 6. RC gap positions for each L1 group</a:t>
            </a:r>
          </a:p>
          <a:p>
            <a:pPr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endParaRPr lang="en-US" sz="600" dirty="0" smtClean="0"/>
          </a:p>
          <a:p>
            <a:endParaRPr lang="en-US" sz="1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800" dirty="0" smtClean="0"/>
              <a:t>Both groups of learners produced SU RCs in much greater proportion than DO and OBL RCs.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59632" y="2204864"/>
          <a:ext cx="7560839" cy="2762596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998602"/>
                <a:gridCol w="784615"/>
                <a:gridCol w="962937"/>
                <a:gridCol w="962937"/>
                <a:gridCol w="962937"/>
                <a:gridCol w="962937"/>
                <a:gridCol w="962937"/>
                <a:gridCol w="962937"/>
              </a:tblGrid>
              <a:tr h="34975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L1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L2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L3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L4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L5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L6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/>
                        <a:t>JPN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OBL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315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CHN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9753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OBL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20072" y="3501008"/>
            <a:ext cx="72008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71800" y="2708920"/>
            <a:ext cx="72008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Results: Learner’s L1 Effects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848872" cy="50405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Table 7. Error types by each L1 group</a:t>
            </a:r>
          </a:p>
          <a:p>
            <a:pPr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endParaRPr lang="en-US" sz="600" dirty="0" smtClean="0"/>
          </a:p>
          <a:p>
            <a:endParaRPr lang="en-US" sz="1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1400" dirty="0" smtClean="0"/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2800" dirty="0" smtClean="0"/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1200" dirty="0" smtClean="0"/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600" dirty="0" smtClean="0"/>
              <a:t>JPN learners made much greater number of </a:t>
            </a:r>
            <a:r>
              <a:rPr lang="en-US" sz="2600" dirty="0" smtClean="0">
                <a:solidFill>
                  <a:srgbClr val="FF0000"/>
                </a:solidFill>
              </a:rPr>
              <a:t>tense/inflection errors (TIE) </a:t>
            </a:r>
            <a:r>
              <a:rPr lang="en-US" sz="2600" dirty="0" smtClean="0"/>
              <a:t>than the other types of errors. </a:t>
            </a: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600" dirty="0" smtClean="0"/>
              <a:t>TIE was indeed the largest number of errors committed by CHN learners.  However,  considerable proportion of </a:t>
            </a:r>
            <a:r>
              <a:rPr lang="en-US" sz="2600" dirty="0" smtClean="0">
                <a:solidFill>
                  <a:srgbClr val="FF0000"/>
                </a:solidFill>
              </a:rPr>
              <a:t>case marker errors (CME)</a:t>
            </a:r>
            <a:r>
              <a:rPr lang="en-US" sz="2600" dirty="0" smtClean="0"/>
              <a:t> were also produced.</a:t>
            </a:r>
            <a:endParaRPr lang="en-US" sz="26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59630" y="2204864"/>
          <a:ext cx="7344816" cy="2016225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296146"/>
                <a:gridCol w="1209734"/>
                <a:gridCol w="1209734"/>
                <a:gridCol w="1209734"/>
                <a:gridCol w="1209734"/>
                <a:gridCol w="1209734"/>
              </a:tblGrid>
              <a:tr h="403245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TIE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AGO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CME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RPR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/>
                        <a:t>JPN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(75%)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(14%)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(100%)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CHN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(58%)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(14%)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(28%)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(100%)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Discussion: Development of RCs (RQ1) 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4464496" cy="490063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Head-external RCs from the beginning level (L1)</a:t>
            </a:r>
          </a:p>
          <a:p>
            <a:pPr lvl="1"/>
            <a:r>
              <a:rPr lang="en-US" sz="2000" dirty="0" smtClean="0"/>
              <a:t>No indication of headless or head-internal RC stages unlike previous studies</a:t>
            </a:r>
          </a:p>
          <a:p>
            <a:endParaRPr lang="en-US" sz="1500" dirty="0" smtClean="0"/>
          </a:p>
          <a:p>
            <a:r>
              <a:rPr lang="en-US" sz="2400" dirty="0" smtClean="0"/>
              <a:t>Considerably larger number of RCs as learners’ level increased</a:t>
            </a:r>
          </a:p>
          <a:p>
            <a:endParaRPr lang="en-US" sz="15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U-shape pattern of RC development</a:t>
            </a:r>
          </a:p>
          <a:p>
            <a:pPr lvl="1">
              <a:buNone/>
            </a:pPr>
            <a:endParaRPr lang="en-US" sz="2200" dirty="0" smtClean="0">
              <a:solidFill>
                <a:srgbClr val="FF0000"/>
              </a:solidFill>
            </a:endParaRPr>
          </a:p>
          <a:p>
            <a:endParaRPr lang="en-US" sz="2600" dirty="0" smtClean="0">
              <a:solidFill>
                <a:srgbClr val="FF0000"/>
              </a:solidFill>
            </a:endParaRPr>
          </a:p>
          <a:p>
            <a:endParaRPr lang="en-US" sz="2600" dirty="0" smtClean="0">
              <a:solidFill>
                <a:srgbClr val="FF0000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6372200" y="3068960"/>
            <a:ext cx="2160240" cy="25922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2924944"/>
            <a:ext cx="1152128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3</a:t>
            </a:r>
          </a:p>
          <a:p>
            <a:pPr algn="ctr"/>
            <a:r>
              <a:rPr lang="en-US" dirty="0" smtClean="0"/>
              <a:t>6.41 RC/L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08104" y="4869160"/>
            <a:ext cx="1152128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4</a:t>
            </a:r>
          </a:p>
          <a:p>
            <a:pPr algn="ctr"/>
            <a:r>
              <a:rPr lang="en-US" dirty="0" smtClean="0"/>
              <a:t>5.45 RC/L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68344" y="5517232"/>
            <a:ext cx="1152128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5</a:t>
            </a:r>
          </a:p>
          <a:p>
            <a:pPr algn="ctr"/>
            <a:r>
              <a:rPr lang="en-US" dirty="0" smtClean="0"/>
              <a:t>4.58 RC/L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12360" y="2276872"/>
            <a:ext cx="1152128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6</a:t>
            </a:r>
          </a:p>
          <a:p>
            <a:pPr algn="ctr"/>
            <a:r>
              <a:rPr lang="en-US" dirty="0" smtClean="0"/>
              <a:t>7.93 RC/L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Discussion:  RC Gap Positions (RQ2)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90063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SU RCs were produced more frequently than DO and OBL RCs </a:t>
            </a:r>
            <a:r>
              <a:rPr lang="en-US" sz="2400" dirty="0" smtClean="0"/>
              <a:t>at all levels, supporting the NPAH.</a:t>
            </a:r>
          </a:p>
          <a:p>
            <a:endParaRPr lang="en-US" sz="2600" dirty="0" smtClean="0"/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dirty="0" smtClean="0"/>
              <a:t>After completing level 3, the learners seem to be able to produce all three types of RCs quite successfully (over 90% accuracy). </a:t>
            </a:r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sz="2600" dirty="0" smtClean="0"/>
          </a:p>
          <a:p>
            <a:r>
              <a:rPr lang="en-US" sz="2400" dirty="0" smtClean="0"/>
              <a:t>However, no clear developmental pattern was manifested for DO and OBL RCs. 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600" dirty="0" smtClean="0">
              <a:solidFill>
                <a:srgbClr val="FF0000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707904" y="5085184"/>
            <a:ext cx="64807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15816" y="4653136"/>
            <a:ext cx="504056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Discussion: L1 effects (RQ3)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900634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Overall JPN learners produced the Korean RCs more frequently and accurately than CHN learners.</a:t>
            </a:r>
          </a:p>
          <a:p>
            <a:pPr lvl="1"/>
            <a:r>
              <a:rPr lang="en-US" sz="2200" dirty="0" smtClean="0"/>
              <a:t>JPN:    4.22 RCs/L, 90% accuracy</a:t>
            </a:r>
          </a:p>
          <a:p>
            <a:pPr lvl="1"/>
            <a:r>
              <a:rPr lang="en-US" sz="2200" dirty="0" smtClean="0"/>
              <a:t>CHN:  3.34 RCs/L, 78% accuracy</a:t>
            </a:r>
          </a:p>
          <a:p>
            <a:endParaRPr lang="en-US" sz="2600" dirty="0" smtClean="0"/>
          </a:p>
          <a:p>
            <a:r>
              <a:rPr lang="en-US" sz="2600" dirty="0" smtClean="0">
                <a:solidFill>
                  <a:srgbClr val="FF0000"/>
                </a:solidFill>
              </a:rPr>
              <a:t>Types of errors </a:t>
            </a:r>
            <a:r>
              <a:rPr lang="en-US" sz="2600" dirty="0" smtClean="0"/>
              <a:t>made by each group seem to reflect the characteristics of their L1.</a:t>
            </a:r>
          </a:p>
          <a:p>
            <a:pPr lvl="1"/>
            <a:r>
              <a:rPr lang="en-US" sz="2200" dirty="0" smtClean="0"/>
              <a:t>Japanese:   TIE  &gt;  AGO  &gt; CME</a:t>
            </a:r>
          </a:p>
          <a:p>
            <a:pPr lvl="1"/>
            <a:r>
              <a:rPr lang="en-US" sz="2200" dirty="0" smtClean="0"/>
              <a:t>Chinese:    TIE  &gt; CME   &gt; AGO</a:t>
            </a:r>
          </a:p>
          <a:p>
            <a:endParaRPr lang="en-US" sz="2600" dirty="0" smtClean="0">
              <a:solidFill>
                <a:srgbClr val="FF0000"/>
              </a:solidFill>
            </a:endParaRPr>
          </a:p>
          <a:p>
            <a:endParaRPr lang="en-US" sz="2600" dirty="0" smtClean="0">
              <a:solidFill>
                <a:srgbClr val="FF0000"/>
              </a:solidFill>
            </a:endParaRPr>
          </a:p>
          <a:p>
            <a:endParaRPr lang="en-US" sz="1000" dirty="0" smtClean="0"/>
          </a:p>
          <a:p>
            <a:endParaRPr lang="en-US" sz="2600" dirty="0" smtClean="0">
              <a:solidFill>
                <a:srgbClr val="FF0000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75656" y="5733256"/>
            <a:ext cx="33843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Lack of adnominal verbal suffixes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220072" y="5733256"/>
            <a:ext cx="3384376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Lack of case markers (CHN)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699792" y="5445224"/>
            <a:ext cx="432048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4283968" y="5373216"/>
            <a:ext cx="2016224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Limitations &amp; Conclusions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90063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Limitations &amp; Suggestions</a:t>
            </a:r>
          </a:p>
          <a:p>
            <a:pPr lvl="1"/>
            <a:r>
              <a:rPr lang="en-US" sz="2200" dirty="0" smtClean="0"/>
              <a:t>The small size of the learner corpus</a:t>
            </a:r>
          </a:p>
          <a:p>
            <a:pPr lvl="1"/>
            <a:r>
              <a:rPr lang="en-US" sz="2200" dirty="0" smtClean="0"/>
              <a:t>Lack of control over the corpus</a:t>
            </a:r>
          </a:p>
          <a:p>
            <a:pPr lvl="2"/>
            <a:r>
              <a:rPr lang="en-US" sz="1800" dirty="0" err="1" smtClean="0"/>
              <a:t>Unequivalent</a:t>
            </a:r>
            <a:r>
              <a:rPr lang="en-US" sz="1800" dirty="0" smtClean="0"/>
              <a:t> number of learners in each L1 group</a:t>
            </a:r>
          </a:p>
          <a:p>
            <a:pPr lvl="2"/>
            <a:r>
              <a:rPr lang="en-US" sz="1800" dirty="0" smtClean="0"/>
              <a:t>Different topics across levels and varied length of the essays</a:t>
            </a:r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r>
              <a:rPr lang="en-US" sz="2600" dirty="0" smtClean="0">
                <a:solidFill>
                  <a:srgbClr val="FF0000"/>
                </a:solidFill>
              </a:rPr>
              <a:t>Conclusions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200" dirty="0" smtClean="0"/>
              <a:t>The KSL learners produced Korean head-external RCs from the beginning unlike children or other KFL learners in the previous studies. 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200" dirty="0" smtClean="0"/>
              <a:t>The acquisition order of the NPAH was supported in this study; SU RCs were developed earlier than DO/OBL RCs.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200" dirty="0" smtClean="0"/>
              <a:t>The effects of learners’ L1 were manifested in this study; JPN learners produced the Korean RCs more frequently and accurately than CHN learners.</a:t>
            </a:r>
          </a:p>
          <a:p>
            <a:endParaRPr lang="en-US" sz="2600" dirty="0" smtClean="0">
              <a:solidFill>
                <a:srgbClr val="FF0000"/>
              </a:solidFill>
            </a:endParaRPr>
          </a:p>
          <a:p>
            <a:endParaRPr lang="en-US" sz="2600" dirty="0" smtClean="0">
              <a:solidFill>
                <a:srgbClr val="FF0000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88640"/>
            <a:ext cx="7708392" cy="657227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References</a:t>
            </a:r>
          </a:p>
          <a:p>
            <a:r>
              <a:rPr lang="en-US" sz="1400" dirty="0" smtClean="0"/>
              <a:t>Cho, S. (1999). </a:t>
            </a:r>
            <a:r>
              <a:rPr lang="en-US" sz="1400" i="1" dirty="0" smtClean="0"/>
              <a:t>The acquisition of relative clauses: Experimental studies on Korean</a:t>
            </a:r>
            <a:r>
              <a:rPr lang="en-US" sz="1400" dirty="0" smtClean="0"/>
              <a:t>. Unpublished doctoral dissertation, University of Hawaii at </a:t>
            </a:r>
            <a:r>
              <a:rPr lang="en-US" sz="1400" dirty="0" err="1" smtClean="0"/>
              <a:t>Manoa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Cho, S., &amp; O’Grady, W. (2009). </a:t>
            </a:r>
            <a:r>
              <a:rPr lang="en-US" sz="1400" i="1" dirty="0" smtClean="0"/>
              <a:t>The accessibility hierarchy in Korean: head-external and head-internal relative clauses, </a:t>
            </a:r>
            <a:r>
              <a:rPr lang="en-US" sz="1400" dirty="0" smtClean="0"/>
              <a:t>168-174</a:t>
            </a:r>
          </a:p>
          <a:p>
            <a:r>
              <a:rPr lang="en-US" sz="1400" dirty="0" smtClean="0"/>
              <a:t>Doughty, C. (199). Second language instruction does make a difference: Evidence from an empirical study of SL </a:t>
            </a:r>
            <a:r>
              <a:rPr lang="en-US" sz="1400" dirty="0" err="1" smtClean="0"/>
              <a:t>relativization</a:t>
            </a:r>
            <a:r>
              <a:rPr lang="en-US" sz="1400" dirty="0" smtClean="0"/>
              <a:t>. </a:t>
            </a:r>
            <a:r>
              <a:rPr lang="en-US" sz="1400" i="1" dirty="0" smtClean="0"/>
              <a:t>Studies in Second Language Acquisition, 13</a:t>
            </a:r>
            <a:r>
              <a:rPr lang="en-US" sz="1400" dirty="0" smtClean="0"/>
              <a:t>(4), 431–469.</a:t>
            </a:r>
          </a:p>
          <a:p>
            <a:r>
              <a:rPr lang="en-US" sz="1400" dirty="0" err="1" smtClean="0"/>
              <a:t>Eckman</a:t>
            </a:r>
            <a:r>
              <a:rPr lang="en-US" sz="1400" dirty="0" smtClean="0"/>
              <a:t>, R., Bell, L., &amp; Nelson, D. (1988). On the generalization of relative clause instruction in the acquisition of English as a second language. </a:t>
            </a:r>
            <a:r>
              <a:rPr lang="en-US" sz="1400" i="1" dirty="0" smtClean="0"/>
              <a:t>Applied Linguistics, 9</a:t>
            </a:r>
            <a:r>
              <a:rPr lang="en-US" sz="1400" dirty="0" smtClean="0"/>
              <a:t>(1) 1–20.</a:t>
            </a:r>
          </a:p>
          <a:p>
            <a:r>
              <a:rPr lang="en-US" sz="1400" dirty="0" err="1" smtClean="0"/>
              <a:t>Gass</a:t>
            </a:r>
            <a:r>
              <a:rPr lang="en-US" sz="1400" dirty="0" smtClean="0"/>
              <a:t>, S. M. (1979). Language transfer and universal grammatical relations. </a:t>
            </a:r>
            <a:r>
              <a:rPr lang="en-US" sz="1400" i="1" dirty="0" smtClean="0"/>
              <a:t>Language Learning,</a:t>
            </a:r>
            <a:r>
              <a:rPr lang="en-US" sz="1400" dirty="0" smtClean="0"/>
              <a:t> </a:t>
            </a:r>
            <a:r>
              <a:rPr lang="en-US" sz="1400" i="1" dirty="0" smtClean="0"/>
              <a:t>29</a:t>
            </a:r>
            <a:r>
              <a:rPr lang="en-US" sz="1400" dirty="0" smtClean="0"/>
              <a:t>(2), 327–344.</a:t>
            </a:r>
          </a:p>
          <a:p>
            <a:r>
              <a:rPr lang="en-US" sz="1400" dirty="0" smtClean="0"/>
              <a:t>Hasegawa, T. (2002). </a:t>
            </a:r>
            <a:r>
              <a:rPr lang="en-US" sz="1400" i="1" dirty="0" smtClean="0"/>
              <a:t>The acquisition of relative clauses by children learning Japanese as a second language. </a:t>
            </a:r>
            <a:r>
              <a:rPr lang="en-US" sz="1400" dirty="0" smtClean="0"/>
              <a:t>Unpublished manuscript, University of Hawai‘i at M</a:t>
            </a:r>
            <a:r>
              <a:rPr lang="haw-US" sz="1400" dirty="0" smtClean="0"/>
              <a:t>ā</a:t>
            </a:r>
            <a:r>
              <a:rPr lang="en-US" sz="1400" dirty="0" err="1" smtClean="0"/>
              <a:t>noa</a:t>
            </a:r>
            <a:r>
              <a:rPr lang="en-US" sz="1400" dirty="0" smtClean="0"/>
              <a:t>, Honolulu. </a:t>
            </a:r>
          </a:p>
          <a:p>
            <a:r>
              <a:rPr lang="en-US" sz="1400" dirty="0" smtClean="0"/>
              <a:t>Hawkins, R. (1989). Do second language learners acquire restrictive relative clauses on the basis of relational or </a:t>
            </a:r>
            <a:r>
              <a:rPr lang="en-US" sz="1400" dirty="0" err="1" smtClean="0"/>
              <a:t>configurational</a:t>
            </a:r>
            <a:r>
              <a:rPr lang="en-US" sz="1400" dirty="0" smtClean="0"/>
              <a:t> information? The acquisition of French subject, direct object and genitive restrictive relative clauses by second language learners. </a:t>
            </a:r>
            <a:r>
              <a:rPr lang="en-US" sz="1400" i="1" dirty="0" smtClean="0"/>
              <a:t>Second Language Research, 5</a:t>
            </a:r>
            <a:r>
              <a:rPr lang="en-US" sz="1400" dirty="0" smtClean="0"/>
              <a:t>(2), 158–188.</a:t>
            </a:r>
          </a:p>
          <a:p>
            <a:r>
              <a:rPr lang="en-US" sz="1400" dirty="0" err="1" smtClean="0"/>
              <a:t>Hyltenstam</a:t>
            </a:r>
            <a:r>
              <a:rPr lang="en-US" sz="1400" dirty="0" smtClean="0"/>
              <a:t>, K. (1984). The use of typological </a:t>
            </a:r>
            <a:r>
              <a:rPr lang="en-US" sz="1400" dirty="0" err="1" smtClean="0"/>
              <a:t>markedness</a:t>
            </a:r>
            <a:r>
              <a:rPr lang="en-US" sz="1400" dirty="0" smtClean="0"/>
              <a:t> conditions as predictors in second language acquisition: The case of pronominal copies in relative clauses. In R. Andersen (Ed.), </a:t>
            </a:r>
            <a:r>
              <a:rPr lang="en-US" sz="1400" i="1" dirty="0" smtClean="0"/>
              <a:t>Second languages: A cross-linguistic perspective </a:t>
            </a:r>
            <a:r>
              <a:rPr lang="en-US" sz="1400" dirty="0" smtClean="0"/>
              <a:t>(pp. 39–60). Rowley. MA: Newbury House.</a:t>
            </a:r>
          </a:p>
          <a:p>
            <a:r>
              <a:rPr lang="en-US" sz="1400" dirty="0" smtClean="0"/>
              <a:t>Huh, S. (in press). Does Noun Phrase Accessibility matter? A study of L2 Korean relative clause production. In S. </a:t>
            </a:r>
            <a:r>
              <a:rPr lang="en-US" sz="1400" dirty="0" err="1" smtClean="0"/>
              <a:t>Cheon</a:t>
            </a:r>
            <a:r>
              <a:rPr lang="en-US" sz="1400" dirty="0" smtClean="0"/>
              <a:t>, (Eds.). </a:t>
            </a:r>
            <a:r>
              <a:rPr lang="en-US" sz="1400" i="1" dirty="0" smtClean="0"/>
              <a:t>Japanese/Korean Linguistics, 19, </a:t>
            </a:r>
            <a:r>
              <a:rPr lang="en-US" sz="1400" dirty="0" smtClean="0"/>
              <a:t>Stanford, CA:  CSLI Publications. </a:t>
            </a:r>
          </a:p>
          <a:p>
            <a:r>
              <a:rPr lang="en-US" sz="1400" dirty="0" smtClean="0"/>
              <a:t>Izumi, S. (2003). Processing difficulty in comprehension and production of relative clauses by learners of English as a second language. </a:t>
            </a:r>
            <a:r>
              <a:rPr lang="en-US" sz="1400" i="1" dirty="0" smtClean="0"/>
              <a:t>Language Learning, 53</a:t>
            </a:r>
            <a:r>
              <a:rPr lang="en-US" sz="1400" dirty="0" smtClean="0"/>
              <a:t>(2), 285–323. </a:t>
            </a:r>
          </a:p>
          <a:p>
            <a:r>
              <a:rPr lang="en-US" sz="1400" dirty="0" err="1" smtClean="0"/>
              <a:t>Jeon</a:t>
            </a:r>
            <a:r>
              <a:rPr lang="en-US" sz="1400" dirty="0" smtClean="0"/>
              <a:t>, K. S. &amp; Kim, H-Y. (2007). Development of </a:t>
            </a:r>
            <a:r>
              <a:rPr lang="en-US" sz="1400" dirty="0" err="1" smtClean="0"/>
              <a:t>relativization</a:t>
            </a:r>
            <a:r>
              <a:rPr lang="en-US" sz="1400" dirty="0" smtClean="0"/>
              <a:t> in Korean as a foreign language. </a:t>
            </a:r>
            <a:r>
              <a:rPr lang="en-US" sz="1400" i="1" dirty="0" smtClean="0"/>
              <a:t>Studies in Second Language Acquisition, 29</a:t>
            </a:r>
            <a:r>
              <a:rPr lang="en-US" sz="1400" dirty="0" smtClean="0"/>
              <a:t>, 253-276.</a:t>
            </a:r>
          </a:p>
          <a:p>
            <a:pPr latinLnBrk="1"/>
            <a:r>
              <a:rPr lang="en-US" sz="1400" dirty="0" err="1" smtClean="0"/>
              <a:t>Kanno</a:t>
            </a:r>
            <a:r>
              <a:rPr lang="en-US" sz="1400" dirty="0" smtClean="0"/>
              <a:t>, K. (2000). </a:t>
            </a:r>
            <a:r>
              <a:rPr lang="en-US" sz="1400" i="1" dirty="0" smtClean="0"/>
              <a:t>Sentence processing by JSL learners. </a:t>
            </a:r>
            <a:r>
              <a:rPr lang="en-US" sz="1400" dirty="0" smtClean="0"/>
              <a:t>Paper presented at the Second Language Research Forum 2000, Madison, WI. </a:t>
            </a:r>
          </a:p>
          <a:p>
            <a:pPr latinLnBrk="1"/>
            <a:r>
              <a:rPr lang="en-US" sz="1400" dirty="0" err="1" smtClean="0"/>
              <a:t>Kanno</a:t>
            </a:r>
            <a:r>
              <a:rPr lang="en-US" sz="1400" dirty="0" smtClean="0"/>
              <a:t>, K. (2001). On-line processing of Japanese by English L2 learners. </a:t>
            </a:r>
            <a:r>
              <a:rPr lang="en-US" sz="1400" i="1" dirty="0" smtClean="0"/>
              <a:t>Acquisition of Japanese as a Second Language, 4</a:t>
            </a:r>
            <a:r>
              <a:rPr lang="en-US" sz="1400" dirty="0" smtClean="0"/>
              <a:t>, 23–28.</a:t>
            </a:r>
          </a:p>
          <a:p>
            <a:pPr latinLnBrk="1"/>
            <a:r>
              <a:rPr lang="en-US" sz="1400" dirty="0" err="1" smtClean="0"/>
              <a:t>Kanno</a:t>
            </a:r>
            <a:r>
              <a:rPr lang="en-US" sz="1400" dirty="0" smtClean="0"/>
              <a:t>, K. (2007). Factors affecting the processing of Japanese relative clauses by L2 learners. </a:t>
            </a:r>
            <a:r>
              <a:rPr lang="en-US" sz="1400" i="1" dirty="0" smtClean="0"/>
              <a:t>Studies in Second Language Acquisition, 29</a:t>
            </a:r>
            <a:r>
              <a:rPr lang="en-US" sz="1400" dirty="0" smtClean="0"/>
              <a:t>(2), 197–218.</a:t>
            </a:r>
          </a:p>
          <a:p>
            <a:r>
              <a:rPr lang="en-US" sz="1400" dirty="0" smtClean="0"/>
              <a:t>Kim, Y. (1987). </a:t>
            </a:r>
            <a:r>
              <a:rPr lang="en-US" sz="1400" i="1" dirty="0" smtClean="0"/>
              <a:t>The acquisition of relative clauses in English and Korean: Development in spontaneous production. </a:t>
            </a:r>
            <a:r>
              <a:rPr lang="en-US" sz="1400" dirty="0" smtClean="0"/>
              <a:t>Unpublished doctoral dissertation, Harvard University, Cambridge, MA. </a:t>
            </a:r>
          </a:p>
          <a:p>
            <a:pPr latinLnBrk="1"/>
            <a:r>
              <a:rPr lang="en-US" sz="1400" dirty="0" smtClean="0"/>
              <a:t>Lee, K. (1991). </a:t>
            </a:r>
            <a:r>
              <a:rPr lang="en-US" sz="1400" i="1" dirty="0" smtClean="0"/>
              <a:t>On the first language acquisition of relative clauses in Korean: The universal structure of COMP. </a:t>
            </a:r>
            <a:r>
              <a:rPr lang="en-US" sz="1400" dirty="0" smtClean="0"/>
              <a:t>Unpublished doctoral dissertation, Cornell University, Ithaca, NY. </a:t>
            </a:r>
          </a:p>
          <a:p>
            <a:r>
              <a:rPr lang="en-US" sz="1400" dirty="0" smtClean="0"/>
              <a:t>Lee, S. (2001). Pseudo-Relative Clauses in Korean, </a:t>
            </a:r>
            <a:r>
              <a:rPr lang="en-US" sz="1400" i="1" dirty="0" smtClean="0"/>
              <a:t>ICKL Proceedings,</a:t>
            </a:r>
            <a:r>
              <a:rPr lang="en-US" sz="1400" dirty="0" smtClean="0"/>
              <a:t> 305-321. </a:t>
            </a:r>
          </a:p>
          <a:p>
            <a:r>
              <a:rPr lang="en-US" sz="1600" dirty="0" err="1" smtClean="0"/>
              <a:t>MacWhinney</a:t>
            </a:r>
            <a:r>
              <a:rPr lang="en-US" sz="1600" dirty="0" smtClean="0"/>
              <a:t>, B. (2000). </a:t>
            </a:r>
            <a:r>
              <a:rPr lang="en-US" sz="1600" i="1" dirty="0" smtClean="0"/>
              <a:t>The CHILDES Project: Tools for Analyzing Talk</a:t>
            </a:r>
            <a:r>
              <a:rPr lang="en-US" sz="1600" dirty="0" smtClean="0"/>
              <a:t>. 3rd Edition. Mahwah, NJ: Lawrence Erlbaum Associates</a:t>
            </a:r>
          </a:p>
          <a:p>
            <a:r>
              <a:rPr lang="en-US" sz="1600" dirty="0" smtClean="0"/>
              <a:t>O’Grady, W., Lee, M., &amp; </a:t>
            </a:r>
            <a:r>
              <a:rPr lang="en-US" sz="1600" dirty="0" err="1" smtClean="0"/>
              <a:t>Choo</a:t>
            </a:r>
            <a:r>
              <a:rPr lang="en-US" sz="1600" dirty="0" smtClean="0"/>
              <a:t>, M. (2003). A subject-object asymmetry in the acquisition of relative clauses </a:t>
            </a:r>
            <a:r>
              <a:rPr lang="en-US" sz="1400" dirty="0" smtClean="0"/>
              <a:t>in Korean as a second language. </a:t>
            </a:r>
            <a:r>
              <a:rPr lang="en-US" sz="1400" i="1" dirty="0" smtClean="0"/>
              <a:t>Studies in Second Language Acquisition, 25</a:t>
            </a:r>
            <a:r>
              <a:rPr lang="en-US" sz="1400" dirty="0" smtClean="0"/>
              <a:t>, 433-448.</a:t>
            </a:r>
          </a:p>
          <a:p>
            <a:r>
              <a:rPr lang="en-US" sz="1400" dirty="0" smtClean="0"/>
              <a:t>O’Grady, W., Yamashita, Y., Lee, M., </a:t>
            </a:r>
            <a:r>
              <a:rPr lang="en-US" sz="1400" dirty="0" err="1" smtClean="0"/>
              <a:t>Choo</a:t>
            </a:r>
            <a:r>
              <a:rPr lang="en-US" sz="1400" dirty="0" smtClean="0"/>
              <a:t>, M., &amp; Cho, S. (2000). Computational factors in the acquisition of relative clauses. </a:t>
            </a:r>
            <a:r>
              <a:rPr lang="en-US" sz="1400" i="1" dirty="0" smtClean="0"/>
              <a:t>Proceedings of the International Conference on the Development of the Mind</a:t>
            </a:r>
            <a:r>
              <a:rPr lang="en-US" sz="1400" dirty="0" smtClean="0"/>
              <a:t>, (pp. 433-448). Tokyo: Keio University</a:t>
            </a:r>
          </a:p>
          <a:p>
            <a:r>
              <a:rPr lang="en-US" sz="1400" dirty="0" err="1" smtClean="0"/>
              <a:t>Ozeki</a:t>
            </a:r>
            <a:r>
              <a:rPr lang="en-US" sz="1400" dirty="0" smtClean="0"/>
              <a:t>, H., &amp; </a:t>
            </a:r>
            <a:r>
              <a:rPr lang="en-US" sz="1400" dirty="0" err="1" smtClean="0"/>
              <a:t>Shirai</a:t>
            </a:r>
            <a:r>
              <a:rPr lang="en-US" sz="1400" dirty="0" smtClean="0"/>
              <a:t>, Y. (2007a). Does the noun phrase accessibility hierarchy predict the difficulty order in the acquisition of Japanese relative clauses? </a:t>
            </a:r>
            <a:r>
              <a:rPr lang="en-US" sz="1400" i="1" dirty="0" smtClean="0"/>
              <a:t>Studies in Second Language Acquisition, 29</a:t>
            </a:r>
            <a:r>
              <a:rPr lang="en-US" sz="1400" dirty="0" smtClean="0"/>
              <a:t>(2), 169­–196.</a:t>
            </a:r>
          </a:p>
          <a:p>
            <a:r>
              <a:rPr lang="en-US" sz="1400" dirty="0" err="1" smtClean="0"/>
              <a:t>Ozeki</a:t>
            </a:r>
            <a:r>
              <a:rPr lang="en-US" sz="1400" dirty="0" smtClean="0"/>
              <a:t>, H., &amp; </a:t>
            </a:r>
            <a:r>
              <a:rPr lang="en-US" sz="1400" dirty="0" err="1" smtClean="0"/>
              <a:t>Shirai</a:t>
            </a:r>
            <a:r>
              <a:rPr lang="en-US" sz="1400" dirty="0" smtClean="0"/>
              <a:t>, Y. (2007b). The consequences of variation in the acquisition of relative clauses: An analysis of longitudinal production data from five Japanese children. In Y. Matsumoto, D. Y. </a:t>
            </a:r>
            <a:r>
              <a:rPr lang="en-US" sz="1400" dirty="0" err="1" smtClean="0"/>
              <a:t>Oshima</a:t>
            </a:r>
            <a:r>
              <a:rPr lang="en-US" sz="1400" dirty="0" smtClean="0"/>
              <a:t>, O.W. Robinson, &amp; P. Sells (Eds.), </a:t>
            </a:r>
            <a:r>
              <a:rPr lang="en-US" sz="1400" i="1" dirty="0" smtClean="0"/>
              <a:t>Diversity in language: Perspectives and implications, </a:t>
            </a:r>
            <a:r>
              <a:rPr lang="en-US" sz="1400" dirty="0" smtClean="0"/>
              <a:t>243-70. Stanford, CA: CSLI Publications.  </a:t>
            </a:r>
          </a:p>
          <a:p>
            <a:r>
              <a:rPr lang="en-US" sz="1400" dirty="0" smtClean="0"/>
              <a:t>Roberts, M. A. (2000). </a:t>
            </a:r>
            <a:r>
              <a:rPr lang="en-US" sz="1400" i="1" dirty="0" smtClean="0"/>
              <a:t>Implicational </a:t>
            </a:r>
            <a:r>
              <a:rPr lang="en-US" sz="1400" i="1" dirty="0" err="1" smtClean="0"/>
              <a:t>markedness</a:t>
            </a:r>
            <a:r>
              <a:rPr lang="en-US" sz="1400" i="1" dirty="0" smtClean="0"/>
              <a:t> and the acquisition of </a:t>
            </a:r>
            <a:r>
              <a:rPr lang="en-US" sz="1400" i="1" dirty="0" err="1" smtClean="0"/>
              <a:t>relativization</a:t>
            </a:r>
            <a:r>
              <a:rPr lang="en-US" sz="1400" i="1" dirty="0" smtClean="0"/>
              <a:t> by adult learners of Japanese as a foreign language. </a:t>
            </a:r>
            <a:r>
              <a:rPr lang="en-US" sz="1400" dirty="0" smtClean="0"/>
              <a:t>Unpublished doctoral dissertation, University of Hawai‘i at M</a:t>
            </a:r>
            <a:r>
              <a:rPr lang="haw-US" sz="1400" dirty="0" smtClean="0"/>
              <a:t>ā</a:t>
            </a:r>
            <a:r>
              <a:rPr lang="en-US" sz="1400" dirty="0" err="1" smtClean="0"/>
              <a:t>noa</a:t>
            </a:r>
            <a:r>
              <a:rPr lang="en-US" sz="1400" dirty="0" smtClean="0"/>
              <a:t>. Honolulu. </a:t>
            </a:r>
          </a:p>
          <a:p>
            <a:r>
              <a:rPr lang="en-US" sz="1400" dirty="0" err="1" smtClean="0"/>
              <a:t>Sohn</a:t>
            </a:r>
            <a:r>
              <a:rPr lang="en-US" sz="1400" dirty="0" smtClean="0"/>
              <a:t>, H. M. (1999). </a:t>
            </a:r>
            <a:r>
              <a:rPr lang="en-US" sz="1400" i="1" dirty="0" smtClean="0"/>
              <a:t>The Korean language</a:t>
            </a:r>
            <a:r>
              <a:rPr lang="en-US" sz="1400" dirty="0" smtClean="0"/>
              <a:t>. Cambridge: Cambridge University Press.</a:t>
            </a:r>
          </a:p>
          <a:p>
            <a:endParaRPr lang="en-US" sz="1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Methods: Korean Learner Corpus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848872" cy="4900634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Essay Topics</a:t>
            </a: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87624" y="2132856"/>
          <a:ext cx="7488832" cy="3990521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584815"/>
                <a:gridCol w="3341298"/>
                <a:gridCol w="3562719"/>
              </a:tblGrid>
              <a:tr h="323086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 smtClean="0"/>
                        <a:t>Essay</a:t>
                      </a:r>
                      <a:r>
                        <a:rPr kumimoji="0" lang="en-US" sz="1600" u="none" strike="noStrike" kern="1200" baseline="0" dirty="0" smtClean="0"/>
                        <a:t> 1</a:t>
                      </a:r>
                      <a:endParaRPr kumimoji="0" 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 smtClean="0"/>
                        <a:t>Essay</a:t>
                      </a:r>
                      <a:r>
                        <a:rPr kumimoji="0" lang="en-US" sz="1600" u="none" strike="noStrike" kern="1200" baseline="0" dirty="0" smtClean="0"/>
                        <a:t> 2</a:t>
                      </a:r>
                      <a:endParaRPr kumimoji="0" 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086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/>
                        <a:t>L1</a:t>
                      </a:r>
                      <a:endParaRPr kumimoji="0" 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>
                          <a:solidFill>
                            <a:srgbClr val="FF0000"/>
                          </a:solidFill>
                        </a:rPr>
                        <a:t>Topics after studying Korean at the institution</a:t>
                      </a:r>
                      <a:endParaRPr kumimoji="0" lang="en-US" sz="16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>
                          <a:solidFill>
                            <a:srgbClr val="FF0000"/>
                          </a:solidFill>
                        </a:rPr>
                        <a:t>Introduing my family</a:t>
                      </a:r>
                      <a:endParaRPr kumimoji="0" lang="en-US" sz="16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405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/>
                        <a:t>L2</a:t>
                      </a:r>
                      <a:endParaRPr kumimoji="0" 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>
                          <a:solidFill>
                            <a:srgbClr val="FF0000"/>
                          </a:solidFill>
                        </a:rPr>
                        <a:t>Describing a given picture</a:t>
                      </a:r>
                      <a:endParaRPr kumimoji="0" lang="en-US" sz="16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>
                          <a:solidFill>
                            <a:srgbClr val="FF0000"/>
                          </a:solidFill>
                        </a:rPr>
                        <a:t>Public transportation in my home country</a:t>
                      </a:r>
                      <a:endParaRPr kumimoji="0" lang="en-US" sz="16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</a:tr>
              <a:tr h="63405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/>
                        <a:t>L3</a:t>
                      </a:r>
                      <a:endParaRPr kumimoji="0" 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>
                          <a:solidFill>
                            <a:srgbClr val="FF0000"/>
                          </a:solidFill>
                        </a:rPr>
                        <a:t>Writing a complaining letter</a:t>
                      </a:r>
                      <a:endParaRPr kumimoji="0" lang="en-US" sz="16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>
                          <a:solidFill>
                            <a:srgbClr val="FF0000"/>
                          </a:solidFill>
                        </a:rPr>
                        <a:t>Writing opinions about a fixed idea (a pretty girl is not smart)</a:t>
                      </a:r>
                      <a:endParaRPr kumimoji="0" lang="en-US" sz="16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</a:tr>
              <a:tr h="63405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/>
                        <a:t>L4</a:t>
                      </a:r>
                      <a:endParaRPr kumimoji="0" 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>
                          <a:solidFill>
                            <a:srgbClr val="FF0000"/>
                          </a:solidFill>
                        </a:rPr>
                        <a:t>My </a:t>
                      </a:r>
                      <a:r>
                        <a:rPr kumimoji="0" lang="en-US" sz="1600" u="none" strike="noStrike" kern="1200" dirty="0" err="1" smtClean="0">
                          <a:solidFill>
                            <a:srgbClr val="FF0000"/>
                          </a:solidFill>
                        </a:rPr>
                        <a:t>favoraite</a:t>
                      </a:r>
                      <a:r>
                        <a:rPr kumimoji="0" lang="en-US" sz="1600" u="none" strike="noStrike" kern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0" lang="en-US" sz="1600" u="none" strike="noStrike" kern="1200" dirty="0">
                          <a:solidFill>
                            <a:srgbClr val="FF0000"/>
                          </a:solidFill>
                        </a:rPr>
                        <a:t>animal</a:t>
                      </a:r>
                      <a:endParaRPr kumimoji="0" lang="en-US" sz="16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>
                          <a:solidFill>
                            <a:srgbClr val="FF0000"/>
                          </a:solidFill>
                        </a:rPr>
                        <a:t>Writing opinions about the 10th-day-no-driving system</a:t>
                      </a:r>
                      <a:endParaRPr kumimoji="0" lang="en-US" sz="16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</a:tr>
              <a:tr h="63405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/>
                        <a:t>L5</a:t>
                      </a:r>
                      <a:endParaRPr kumimoji="0" 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>
                          <a:solidFill>
                            <a:srgbClr val="FF0000"/>
                          </a:solidFill>
                        </a:rPr>
                        <a:t>Difference between my first language and Korean</a:t>
                      </a:r>
                      <a:endParaRPr kumimoji="0" lang="en-US" sz="16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>
                          <a:solidFill>
                            <a:srgbClr val="FF0000"/>
                          </a:solidFill>
                        </a:rPr>
                        <a:t>Writing opinions about eating dog soup</a:t>
                      </a:r>
                      <a:endParaRPr kumimoji="0" lang="en-US" sz="16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</a:tr>
              <a:tr h="634050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/>
                        <a:t>L6</a:t>
                      </a:r>
                      <a:endParaRPr kumimoji="0" 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>
                          <a:solidFill>
                            <a:srgbClr val="FF0000"/>
                          </a:solidFill>
                        </a:rPr>
                        <a:t>Things to improve about living in Korea or Korean people</a:t>
                      </a:r>
                      <a:endParaRPr kumimoji="0" lang="en-US" sz="16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u="none" strike="noStrike" kern="1200" dirty="0">
                          <a:solidFill>
                            <a:srgbClr val="FF0000"/>
                          </a:solidFill>
                        </a:rPr>
                        <a:t>Writing opinions about runaway teenagers</a:t>
                      </a:r>
                      <a:endParaRPr kumimoji="0" lang="en-US" sz="16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14672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Characteristics of Korean RCs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90063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</a:rPr>
              <a:t>Korean RC is </a:t>
            </a:r>
            <a:r>
              <a:rPr lang="en-US" sz="2600" dirty="0" err="1" smtClean="0">
                <a:solidFill>
                  <a:srgbClr val="FF0000"/>
                </a:solidFill>
              </a:rPr>
              <a:t>prenominal</a:t>
            </a:r>
            <a:r>
              <a:rPr lang="en-US" sz="2600" dirty="0" smtClean="0">
                <a:solidFill>
                  <a:schemeClr val="tx1"/>
                </a:solidFill>
              </a:rPr>
              <a:t>. </a:t>
            </a:r>
          </a:p>
          <a:p>
            <a:pPr>
              <a:buFont typeface="+mj-lt"/>
              <a:buAutoNum type="arabicPeriod"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rgbClr val="FF0000"/>
                </a:solidFill>
              </a:rPr>
              <a:t>No relative pronoun </a:t>
            </a:r>
            <a:r>
              <a:rPr lang="en-US" sz="2600" dirty="0" smtClean="0">
                <a:solidFill>
                  <a:schemeClr val="tx1"/>
                </a:solidFill>
              </a:rPr>
              <a:t>is involved. </a:t>
            </a:r>
          </a:p>
          <a:p>
            <a:pPr lvl="1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</a:rPr>
              <a:t>Instead, </a:t>
            </a:r>
            <a:r>
              <a:rPr lang="en-US" sz="2600" dirty="0" err="1" smtClean="0">
                <a:solidFill>
                  <a:schemeClr val="tx1"/>
                </a:solidFill>
              </a:rPr>
              <a:t>relativization</a:t>
            </a:r>
            <a:r>
              <a:rPr lang="en-US" sz="2600" dirty="0" smtClean="0">
                <a:solidFill>
                  <a:schemeClr val="tx1"/>
                </a:solidFill>
              </a:rPr>
              <a:t> is signaled by a set of </a:t>
            </a:r>
            <a:r>
              <a:rPr lang="en-US" sz="2600" dirty="0" smtClean="0">
                <a:solidFill>
                  <a:srgbClr val="FF0000"/>
                </a:solidFill>
              </a:rPr>
              <a:t>adnominal verbal suffixes </a:t>
            </a:r>
            <a:r>
              <a:rPr lang="en-US" sz="2600" dirty="0" smtClean="0">
                <a:solidFill>
                  <a:schemeClr val="tx1"/>
                </a:solidFill>
              </a:rPr>
              <a:t>such as </a:t>
            </a:r>
            <a:r>
              <a:rPr lang="en-US" sz="2400" i="1" dirty="0" smtClean="0">
                <a:solidFill>
                  <a:srgbClr val="FF0000"/>
                </a:solidFill>
              </a:rPr>
              <a:t>–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은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는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en-US" sz="2600" dirty="0" smtClean="0">
                <a:solidFill>
                  <a:schemeClr val="tx1"/>
                </a:solidFill>
              </a:rPr>
              <a:t>and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–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을</a:t>
            </a:r>
            <a:r>
              <a:rPr lang="en-US" altLang="ko-KR" sz="2400" dirty="0" smtClean="0"/>
              <a:t>,</a:t>
            </a:r>
            <a:r>
              <a:rPr lang="en-US" altLang="ko-KR" sz="2800" dirty="0" smtClean="0"/>
              <a:t> which also </a:t>
            </a:r>
            <a:r>
              <a:rPr lang="en-US" sz="2600" dirty="0" smtClean="0"/>
              <a:t>express</a:t>
            </a:r>
            <a:r>
              <a:rPr lang="en-US" sz="2600" dirty="0" smtClean="0">
                <a:solidFill>
                  <a:schemeClr val="tx1"/>
                </a:solidFill>
              </a:rPr>
              <a:t> the tense of the RC.</a:t>
            </a:r>
          </a:p>
          <a:p>
            <a:pPr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</a:rPr>
              <a:t>Movement and </a:t>
            </a:r>
            <a:r>
              <a:rPr lang="en-US" sz="2600" dirty="0" err="1" smtClean="0">
                <a:solidFill>
                  <a:schemeClr val="tx1"/>
                </a:solidFill>
              </a:rPr>
              <a:t>pronominalization</a:t>
            </a:r>
            <a:r>
              <a:rPr lang="en-US" sz="2600" dirty="0" smtClean="0">
                <a:solidFill>
                  <a:schemeClr val="tx1"/>
                </a:solidFill>
              </a:rPr>
              <a:t> are not involved.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Methods: Korean Learner Corpus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900634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No. of Participants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91680" y="2492896"/>
          <a:ext cx="6336704" cy="2664296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66074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L1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L2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L3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L4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L5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L6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JPN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31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153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CHN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29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Methods: Korean Learner Corpus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900634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No. of Participants, Writings, and Tokens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91680" y="2492896"/>
          <a:ext cx="6336704" cy="2664296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666074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L1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L2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L3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L4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L5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L6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JPN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31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153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CHN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66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53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41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Methods: Korean Learner Corpus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848872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 Table 1. No. of Learners, Essays, and </a:t>
            </a: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1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59632" y="2060848"/>
          <a:ext cx="7416824" cy="1458162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927103"/>
                <a:gridCol w="927103"/>
                <a:gridCol w="927103"/>
                <a:gridCol w="927103"/>
                <a:gridCol w="927103"/>
                <a:gridCol w="927103"/>
                <a:gridCol w="927103"/>
                <a:gridCol w="927103"/>
              </a:tblGrid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Learners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53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41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Essays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14672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Korean Relative Clauses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00634"/>
          </a:xfrm>
        </p:spPr>
        <p:txBody>
          <a:bodyPr>
            <a:normAutofit/>
          </a:bodyPr>
          <a:lstStyle/>
          <a:p>
            <a:endParaRPr lang="en-US" sz="2600" dirty="0" smtClean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9780" y="1484784"/>
            <a:ext cx="7286676" cy="1143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i="1" dirty="0" smtClean="0">
                <a:solidFill>
                  <a:schemeClr val="tx1"/>
                </a:solidFill>
              </a:rPr>
              <a:t>[</a:t>
            </a:r>
            <a:r>
              <a:rPr lang="en-US" i="1" baseline="-25000" dirty="0" smtClean="0">
                <a:solidFill>
                  <a:schemeClr val="tx1"/>
                </a:solidFill>
              </a:rPr>
              <a:t>NP</a:t>
            </a:r>
            <a:r>
              <a:rPr lang="en-US" i="1" dirty="0" smtClean="0">
                <a:solidFill>
                  <a:schemeClr val="tx1"/>
                </a:solidFill>
              </a:rPr>
              <a:t> [</a:t>
            </a:r>
            <a:r>
              <a:rPr lang="en-US" i="1" dirty="0" err="1" smtClean="0">
                <a:solidFill>
                  <a:schemeClr val="tx1"/>
                </a:solidFill>
              </a:rPr>
              <a:t>t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i</a:t>
            </a:r>
            <a:r>
              <a:rPr lang="en-US" i="1" dirty="0" smtClean="0">
                <a:solidFill>
                  <a:schemeClr val="tx1"/>
                </a:solidFill>
              </a:rPr>
              <a:t>   </a:t>
            </a:r>
            <a:r>
              <a:rPr lang="en-US" i="1" dirty="0" err="1" smtClean="0">
                <a:solidFill>
                  <a:schemeClr val="tx1"/>
                </a:solidFill>
              </a:rPr>
              <a:t>aki-lul</a:t>
            </a:r>
            <a:r>
              <a:rPr lang="en-US" i="1" dirty="0" smtClean="0">
                <a:solidFill>
                  <a:schemeClr val="tx1"/>
                </a:solidFill>
              </a:rPr>
              <a:t>          </a:t>
            </a:r>
            <a:r>
              <a:rPr lang="en-US" i="1" dirty="0" err="1" smtClean="0">
                <a:solidFill>
                  <a:schemeClr val="tx1"/>
                </a:solidFill>
              </a:rPr>
              <a:t>po</a:t>
            </a:r>
            <a:r>
              <a:rPr lang="en-US" i="1" dirty="0" smtClean="0">
                <a:solidFill>
                  <a:schemeClr val="tx1"/>
                </a:solidFill>
              </a:rPr>
              <a:t>-nun]           </a:t>
            </a:r>
            <a:r>
              <a:rPr lang="en-US" i="1" dirty="0" err="1" smtClean="0">
                <a:solidFill>
                  <a:schemeClr val="tx1"/>
                </a:solidFill>
              </a:rPr>
              <a:t>yeca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i</a:t>
            </a:r>
            <a:r>
              <a:rPr lang="en-US" i="1" dirty="0" smtClean="0">
                <a:solidFill>
                  <a:schemeClr val="tx1"/>
                </a:solidFill>
              </a:rPr>
              <a:t> ]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baby-</a:t>
            </a:r>
            <a:r>
              <a:rPr lang="en-US" sz="1400" dirty="0" smtClean="0">
                <a:solidFill>
                  <a:schemeClr val="tx1"/>
                </a:solidFill>
              </a:rPr>
              <a:t>ACC</a:t>
            </a:r>
            <a:r>
              <a:rPr lang="en-US" dirty="0" smtClean="0">
                <a:solidFill>
                  <a:schemeClr val="tx1"/>
                </a:solidFill>
              </a:rPr>
              <a:t>    see-</a:t>
            </a:r>
            <a:r>
              <a:rPr lang="en-US" sz="1400" dirty="0" smtClean="0">
                <a:solidFill>
                  <a:schemeClr val="tx1"/>
                </a:solidFill>
              </a:rPr>
              <a:t>REL.PRES</a:t>
            </a:r>
            <a:r>
              <a:rPr lang="en-US" dirty="0" smtClean="0">
                <a:solidFill>
                  <a:schemeClr val="tx1"/>
                </a:solidFill>
              </a:rPr>
              <a:t>     woman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“The woman who is looking at a baby.”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47498" y="1841974"/>
            <a:ext cx="869796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89780" y="2627792"/>
            <a:ext cx="7286676" cy="1143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</a:rPr>
              <a:t>[</a:t>
            </a:r>
            <a:r>
              <a:rPr lang="en-US" i="1" baseline="-25000" dirty="0" smtClean="0">
                <a:solidFill>
                  <a:schemeClr val="tx1"/>
                </a:solidFill>
              </a:rPr>
              <a:t>NP</a:t>
            </a:r>
            <a:r>
              <a:rPr lang="en-US" i="1" dirty="0" smtClean="0">
                <a:solidFill>
                  <a:schemeClr val="tx1"/>
                </a:solidFill>
              </a:rPr>
              <a:t> [</a:t>
            </a:r>
            <a:r>
              <a:rPr lang="en-US" i="1" dirty="0" err="1" smtClean="0">
                <a:solidFill>
                  <a:schemeClr val="tx1"/>
                </a:solidFill>
              </a:rPr>
              <a:t>yeca</a:t>
            </a:r>
            <a:r>
              <a:rPr lang="en-US" i="1" dirty="0" smtClean="0">
                <a:solidFill>
                  <a:schemeClr val="tx1"/>
                </a:solidFill>
              </a:rPr>
              <a:t>-ka      </a:t>
            </a:r>
            <a:r>
              <a:rPr lang="en-US" i="1" dirty="0" err="1" smtClean="0">
                <a:solidFill>
                  <a:schemeClr val="tx1"/>
                </a:solidFill>
              </a:rPr>
              <a:t>t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j</a:t>
            </a:r>
            <a:r>
              <a:rPr lang="en-US" i="1" dirty="0" smtClean="0">
                <a:solidFill>
                  <a:schemeClr val="tx1"/>
                </a:solidFill>
              </a:rPr>
              <a:t>   </a:t>
            </a:r>
            <a:r>
              <a:rPr lang="en-US" i="1" dirty="0" err="1" smtClean="0">
                <a:solidFill>
                  <a:schemeClr val="tx1"/>
                </a:solidFill>
              </a:rPr>
              <a:t>po</a:t>
            </a:r>
            <a:r>
              <a:rPr lang="en-US" i="1" dirty="0" smtClean="0">
                <a:solidFill>
                  <a:schemeClr val="tx1"/>
                </a:solidFill>
              </a:rPr>
              <a:t>-nun]          </a:t>
            </a:r>
            <a:r>
              <a:rPr lang="en-US" i="1" dirty="0" err="1" smtClean="0">
                <a:solidFill>
                  <a:schemeClr val="tx1"/>
                </a:solidFill>
              </a:rPr>
              <a:t>aki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j</a:t>
            </a:r>
            <a:r>
              <a:rPr lang="en-US" i="1" dirty="0" smtClean="0">
                <a:solidFill>
                  <a:schemeClr val="tx1"/>
                </a:solidFill>
              </a:rPr>
              <a:t> ]    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woman-</a:t>
            </a:r>
            <a:r>
              <a:rPr lang="en-US" sz="1400" dirty="0" smtClean="0">
                <a:solidFill>
                  <a:schemeClr val="tx1"/>
                </a:solidFill>
              </a:rPr>
              <a:t>NOM</a:t>
            </a:r>
            <a:r>
              <a:rPr lang="en-US" dirty="0" smtClean="0">
                <a:solidFill>
                  <a:schemeClr val="tx1"/>
                </a:solidFill>
              </a:rPr>
              <a:t>          see-</a:t>
            </a:r>
            <a:r>
              <a:rPr lang="en-US" sz="1400" dirty="0" smtClean="0">
                <a:solidFill>
                  <a:schemeClr val="tx1"/>
                </a:solidFill>
              </a:rPr>
              <a:t>REL.PRES</a:t>
            </a:r>
            <a:r>
              <a:rPr lang="en-US" dirty="0" smtClean="0">
                <a:solidFill>
                  <a:schemeClr val="tx1"/>
                </a:solidFill>
              </a:rPr>
              <a:t>    baby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“The baby whom the woman is looking at”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8936" y="2984982"/>
            <a:ext cx="870366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89780" y="3770800"/>
            <a:ext cx="7286676" cy="1143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</a:rPr>
              <a:t>[</a:t>
            </a:r>
            <a:r>
              <a:rPr lang="en-US" i="1" baseline="-25000" dirty="0" smtClean="0">
                <a:solidFill>
                  <a:schemeClr val="tx1"/>
                </a:solidFill>
              </a:rPr>
              <a:t>NP</a:t>
            </a:r>
            <a:r>
              <a:rPr lang="en-US" i="1" dirty="0" smtClean="0">
                <a:solidFill>
                  <a:schemeClr val="tx1"/>
                </a:solidFill>
              </a:rPr>
              <a:t> [</a:t>
            </a:r>
            <a:r>
              <a:rPr lang="en-US" i="1" dirty="0" err="1" smtClean="0">
                <a:solidFill>
                  <a:schemeClr val="tx1"/>
                </a:solidFill>
              </a:rPr>
              <a:t>namca</a:t>
            </a:r>
            <a:r>
              <a:rPr lang="en-US" i="1" dirty="0" smtClean="0">
                <a:solidFill>
                  <a:schemeClr val="tx1"/>
                </a:solidFill>
              </a:rPr>
              <a:t>-ka     </a:t>
            </a:r>
            <a:r>
              <a:rPr lang="en-US" i="1" dirty="0" err="1" smtClean="0">
                <a:solidFill>
                  <a:schemeClr val="tx1"/>
                </a:solidFill>
              </a:rPr>
              <a:t>t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k</a:t>
            </a:r>
            <a:r>
              <a:rPr lang="en-US" i="1" baseline="-25000" dirty="0" smtClean="0">
                <a:solidFill>
                  <a:schemeClr val="tx1"/>
                </a:solidFill>
              </a:rPr>
              <a:t>     </a:t>
            </a:r>
            <a:r>
              <a:rPr lang="en-US" i="1" dirty="0" err="1" smtClean="0">
                <a:solidFill>
                  <a:schemeClr val="tx1"/>
                </a:solidFill>
              </a:rPr>
              <a:t>phyenci-lul</a:t>
            </a:r>
            <a:r>
              <a:rPr lang="en-US" i="1" dirty="0" smtClean="0">
                <a:solidFill>
                  <a:schemeClr val="tx1"/>
                </a:solidFill>
              </a:rPr>
              <a:t>    </a:t>
            </a:r>
            <a:r>
              <a:rPr lang="en-US" i="1" dirty="0" err="1" smtClean="0">
                <a:solidFill>
                  <a:schemeClr val="tx1"/>
                </a:solidFill>
              </a:rPr>
              <a:t>ssu</a:t>
            </a:r>
            <a:r>
              <a:rPr lang="en-US" i="1" dirty="0" smtClean="0">
                <a:solidFill>
                  <a:schemeClr val="tx1"/>
                </a:solidFill>
              </a:rPr>
              <a:t>-nun]             </a:t>
            </a:r>
            <a:r>
              <a:rPr lang="en-US" i="1" dirty="0" err="1" smtClean="0">
                <a:solidFill>
                  <a:schemeClr val="tx1"/>
                </a:solidFill>
              </a:rPr>
              <a:t>yeca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k</a:t>
            </a:r>
            <a:r>
              <a:rPr lang="en-US" i="1" dirty="0" smtClean="0">
                <a:solidFill>
                  <a:schemeClr val="tx1"/>
                </a:solidFill>
              </a:rPr>
              <a:t>]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man-</a:t>
            </a:r>
            <a:r>
              <a:rPr lang="en-US" sz="1400" dirty="0" smtClean="0">
                <a:solidFill>
                  <a:schemeClr val="tx1"/>
                </a:solidFill>
              </a:rPr>
              <a:t>NOM</a:t>
            </a:r>
            <a:r>
              <a:rPr lang="en-US" dirty="0" smtClean="0">
                <a:solidFill>
                  <a:schemeClr val="tx1"/>
                </a:solidFill>
              </a:rPr>
              <a:t>             letter-</a:t>
            </a:r>
            <a:r>
              <a:rPr lang="en-US" sz="1400" dirty="0" smtClean="0">
                <a:solidFill>
                  <a:schemeClr val="tx1"/>
                </a:solidFill>
              </a:rPr>
              <a:t>ACC</a:t>
            </a:r>
            <a:r>
              <a:rPr lang="en-US" dirty="0" smtClean="0">
                <a:solidFill>
                  <a:schemeClr val="tx1"/>
                </a:solidFill>
              </a:rPr>
              <a:t>       write-</a:t>
            </a:r>
            <a:r>
              <a:rPr lang="en-US" sz="1400" dirty="0" smtClean="0">
                <a:solidFill>
                  <a:schemeClr val="tx1"/>
                </a:solidFill>
              </a:rPr>
              <a:t>REL.PRES</a:t>
            </a:r>
            <a:r>
              <a:rPr lang="en-US" dirty="0" smtClean="0">
                <a:solidFill>
                  <a:schemeClr val="tx1"/>
                </a:solidFill>
              </a:rPr>
              <a:t>    woman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“The woman to whom the man is writing a letter”</a:t>
            </a:r>
          </a:p>
        </p:txBody>
      </p:sp>
      <p:sp>
        <p:nvSpPr>
          <p:cNvPr id="22" name="Oval 21"/>
          <p:cNvSpPr/>
          <p:nvPr/>
        </p:nvSpPr>
        <p:spPr>
          <a:xfrm>
            <a:off x="7481390" y="4137110"/>
            <a:ext cx="714380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89780" y="4913808"/>
            <a:ext cx="7286676" cy="11430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</a:rPr>
              <a:t>[</a:t>
            </a:r>
            <a:r>
              <a:rPr lang="en-US" i="1" baseline="-25000" dirty="0" smtClean="0">
                <a:solidFill>
                  <a:schemeClr val="tx1"/>
                </a:solidFill>
              </a:rPr>
              <a:t>NP</a:t>
            </a:r>
            <a:r>
              <a:rPr lang="en-US" i="1" dirty="0" smtClean="0">
                <a:solidFill>
                  <a:schemeClr val="tx1"/>
                </a:solidFill>
              </a:rPr>
              <a:t> [</a:t>
            </a:r>
            <a:r>
              <a:rPr lang="en-US" i="1" dirty="0" err="1" smtClean="0">
                <a:solidFill>
                  <a:schemeClr val="tx1"/>
                </a:solidFill>
              </a:rPr>
              <a:t>namca</a:t>
            </a:r>
            <a:r>
              <a:rPr lang="en-US" i="1" dirty="0" smtClean="0">
                <a:solidFill>
                  <a:schemeClr val="tx1"/>
                </a:solidFill>
              </a:rPr>
              <a:t>-ka     </a:t>
            </a:r>
            <a:r>
              <a:rPr lang="en-US" i="1" dirty="0" err="1" smtClean="0">
                <a:solidFill>
                  <a:schemeClr val="tx1"/>
                </a:solidFill>
              </a:rPr>
              <a:t>t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k</a:t>
            </a:r>
            <a:r>
              <a:rPr lang="en-US" i="1" baseline="-25000" dirty="0" smtClean="0">
                <a:solidFill>
                  <a:schemeClr val="tx1"/>
                </a:solidFill>
              </a:rPr>
              <a:t>     </a:t>
            </a:r>
            <a:r>
              <a:rPr lang="en-US" i="1" dirty="0" err="1" smtClean="0">
                <a:solidFill>
                  <a:schemeClr val="tx1"/>
                </a:solidFill>
              </a:rPr>
              <a:t>phyenci-lul</a:t>
            </a:r>
            <a:r>
              <a:rPr lang="en-US" i="1" dirty="0" smtClean="0">
                <a:solidFill>
                  <a:schemeClr val="tx1"/>
                </a:solidFill>
              </a:rPr>
              <a:t>    </a:t>
            </a:r>
            <a:r>
              <a:rPr lang="en-US" i="1" dirty="0" err="1" smtClean="0">
                <a:solidFill>
                  <a:schemeClr val="tx1"/>
                </a:solidFill>
              </a:rPr>
              <a:t>ssu</a:t>
            </a:r>
            <a:r>
              <a:rPr lang="en-US" i="1" dirty="0" smtClean="0">
                <a:solidFill>
                  <a:schemeClr val="tx1"/>
                </a:solidFill>
              </a:rPr>
              <a:t>-nun]             </a:t>
            </a:r>
            <a:r>
              <a:rPr lang="en-US" i="1" dirty="0" err="1" smtClean="0">
                <a:solidFill>
                  <a:schemeClr val="tx1"/>
                </a:solidFill>
              </a:rPr>
              <a:t>phen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k</a:t>
            </a:r>
            <a:r>
              <a:rPr lang="en-US" i="1" dirty="0" smtClean="0">
                <a:solidFill>
                  <a:schemeClr val="tx1"/>
                </a:solidFill>
              </a:rPr>
              <a:t>]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man-</a:t>
            </a:r>
            <a:r>
              <a:rPr lang="en-US" sz="1400" dirty="0" smtClean="0">
                <a:solidFill>
                  <a:schemeClr val="tx1"/>
                </a:solidFill>
              </a:rPr>
              <a:t>NOM</a:t>
            </a:r>
            <a:r>
              <a:rPr lang="en-US" dirty="0" smtClean="0">
                <a:solidFill>
                  <a:schemeClr val="tx1"/>
                </a:solidFill>
              </a:rPr>
              <a:t>             letter-</a:t>
            </a:r>
            <a:r>
              <a:rPr lang="en-US" sz="1400" dirty="0" smtClean="0">
                <a:solidFill>
                  <a:schemeClr val="tx1"/>
                </a:solidFill>
              </a:rPr>
              <a:t>ACC</a:t>
            </a:r>
            <a:r>
              <a:rPr lang="en-US" dirty="0" smtClean="0">
                <a:solidFill>
                  <a:schemeClr val="tx1"/>
                </a:solidFill>
              </a:rPr>
              <a:t>       write-</a:t>
            </a:r>
            <a:r>
              <a:rPr lang="en-US" sz="1400" dirty="0" smtClean="0">
                <a:solidFill>
                  <a:schemeClr val="tx1"/>
                </a:solidFill>
              </a:rPr>
              <a:t>REL.PRES</a:t>
            </a:r>
            <a:r>
              <a:rPr lang="en-US" dirty="0" smtClean="0">
                <a:solidFill>
                  <a:schemeClr val="tx1"/>
                </a:solidFill>
              </a:rPr>
              <a:t>    pen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“The pen with which the man is writing a letter”</a:t>
            </a:r>
          </a:p>
        </p:txBody>
      </p:sp>
      <p:sp>
        <p:nvSpPr>
          <p:cNvPr id="23" name="Oval 22"/>
          <p:cNvSpPr/>
          <p:nvPr/>
        </p:nvSpPr>
        <p:spPr>
          <a:xfrm>
            <a:off x="7265366" y="5289238"/>
            <a:ext cx="1000132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OBL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5" grpId="0" animBg="1"/>
      <p:bldP spid="22" grpId="0" animBg="1"/>
      <p:bldP spid="11" grpId="0" animBg="1"/>
      <p:bldP spid="2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Development of Korean RCs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900634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A small number of studies have been conducted. 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L1 Acquisition </a:t>
            </a:r>
            <a:r>
              <a:rPr lang="en-US" sz="2200" dirty="0" smtClean="0"/>
              <a:t>(Cho, 1999; Y. Kim, 1987; K. Lee, 1991)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L2 Acquisition </a:t>
            </a:r>
            <a:r>
              <a:rPr lang="en-US" sz="2200" dirty="0" smtClean="0"/>
              <a:t>(Huh, 2009; </a:t>
            </a:r>
            <a:r>
              <a:rPr lang="en-US" sz="2200" dirty="0" err="1" smtClean="0"/>
              <a:t>Jeon</a:t>
            </a:r>
            <a:r>
              <a:rPr lang="en-US" sz="2200" dirty="0" smtClean="0"/>
              <a:t> &amp; Kim, 2007; O’Grady, et al., 2000, 2003)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Similar findings were obtained from L1 and L2 studies.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SU RCs are more easily acquired than DO. 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No studies have investigated L2 acquisition of OBL RCs.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380312" y="4221088"/>
            <a:ext cx="1359032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NPAH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Methods: Korean Learner Corpus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848872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 Table 1. Number of learners and essays</a:t>
            </a: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1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59632" y="2060848"/>
          <a:ext cx="7416824" cy="3402378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927103"/>
                <a:gridCol w="927103"/>
                <a:gridCol w="927103"/>
                <a:gridCol w="927103"/>
                <a:gridCol w="927103"/>
                <a:gridCol w="927103"/>
                <a:gridCol w="927103"/>
                <a:gridCol w="927103"/>
              </a:tblGrid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Learners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JPN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</a:tr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CHN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53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41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26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/>
                        <a:t>203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8605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Essays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Results 1: Types of RCs Produced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8100392" cy="51125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 Table 2.  Accuracy of the RCs produced</a:t>
            </a:r>
          </a:p>
          <a:p>
            <a:pPr>
              <a:lnSpc>
                <a:spcPct val="120000"/>
              </a:lnSpc>
              <a:buNone/>
            </a:pPr>
            <a:endParaRPr lang="en-US" sz="4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endParaRPr lang="en-US" sz="600" dirty="0" smtClean="0"/>
          </a:p>
          <a:p>
            <a:endParaRPr lang="en-US" sz="1000" dirty="0" smtClean="0"/>
          </a:p>
          <a:p>
            <a:endParaRPr lang="en-US" dirty="0" smtClean="0"/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2800" dirty="0" smtClean="0"/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600" dirty="0" smtClean="0"/>
              <a:t>In general, learners produced RCs more accurately as their level increased. </a:t>
            </a: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600" dirty="0" smtClean="0"/>
              <a:t>Error types:  TIE (69%), CME (17%), &amp; AGO (14%)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9632" y="2132856"/>
          <a:ext cx="7272810" cy="2148682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271892"/>
                <a:gridCol w="857274"/>
                <a:gridCol w="857274"/>
                <a:gridCol w="857274"/>
                <a:gridCol w="857274"/>
                <a:gridCol w="857274"/>
                <a:gridCol w="857274"/>
                <a:gridCol w="857274"/>
              </a:tblGrid>
              <a:tr h="412209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L3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L5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67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RC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867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Accurate RCs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711</a:t>
                      </a:r>
                    </a:p>
                  </a:txBody>
                  <a:tcPr marL="9525" marR="9525" marT="9525" marB="0" anchor="ctr"/>
                </a:tc>
              </a:tr>
              <a:tr h="55867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76%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Results 3: Learner’s L1 Effects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848872" cy="511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42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Table 6. RC accuracy by each L1 group</a:t>
            </a:r>
          </a:p>
          <a:p>
            <a:pPr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endParaRPr lang="en-US" sz="600" dirty="0" smtClean="0"/>
          </a:p>
          <a:p>
            <a:endParaRPr lang="en-US" sz="1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1400" dirty="0" smtClean="0"/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800" dirty="0" smtClean="0"/>
              <a:t>In general,  JPN learners produced RCs more accurately than CHN learners. </a:t>
            </a:r>
          </a:p>
          <a:p>
            <a:pPr marL="612648" lvl="2" indent="-283464">
              <a:lnSpc>
                <a:spcPct val="12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800" dirty="0" smtClean="0"/>
              <a:t>Even at the high-advanced level, CHN learners did not reach the accuracy level of the JPN learners.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59633" y="2276872"/>
          <a:ext cx="7344817" cy="1728192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1283559"/>
                <a:gridCol w="865894"/>
                <a:gridCol w="865894"/>
                <a:gridCol w="865894"/>
                <a:gridCol w="865894"/>
                <a:gridCol w="865894"/>
                <a:gridCol w="865894"/>
                <a:gridCol w="865894"/>
              </a:tblGrid>
              <a:tr h="57606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L1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L2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L3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L4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L5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/>
                        <a:t>L6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/>
                        <a:t>JPN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CHN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  <a:endParaRPr kumimoji="0" lang="en-US" sz="20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Discussion: Development of RCs (RQ1) 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900634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KSL learners included in this study were able to produce head-external Korean RCs quite successfully from the beginning level (L1).</a:t>
            </a:r>
          </a:p>
          <a:p>
            <a:r>
              <a:rPr lang="en-US" sz="2600" dirty="0" smtClean="0"/>
              <a:t>No occurrence of headless or head-internal RCs were identified. </a:t>
            </a:r>
          </a:p>
          <a:p>
            <a:r>
              <a:rPr lang="en-US" sz="2600" dirty="0" smtClean="0"/>
              <a:t>The learners produced noticeably greater number of RCs as their level increased (1.17 -&gt; 7.93).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>
              <a:solidFill>
                <a:srgbClr val="FF0000"/>
              </a:solidFill>
            </a:endParaRPr>
          </a:p>
          <a:p>
            <a:endParaRPr lang="en-US" sz="2600" dirty="0" smtClean="0">
              <a:solidFill>
                <a:srgbClr val="FF0000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4010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Characteristics of Korean RCs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920" y="1428736"/>
            <a:ext cx="8229600" cy="4900634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Head-external RCs</a:t>
            </a: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Head-internal RCs</a:t>
            </a:r>
          </a:p>
        </p:txBody>
      </p:sp>
      <p:sp>
        <p:nvSpPr>
          <p:cNvPr id="5" name="Rectangle 4"/>
          <p:cNvSpPr/>
          <p:nvPr/>
        </p:nvSpPr>
        <p:spPr>
          <a:xfrm>
            <a:off x="1494382" y="4868192"/>
            <a:ext cx="7286676" cy="10810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1600" i="1" dirty="0" smtClean="0">
                <a:solidFill>
                  <a:schemeClr val="tx1"/>
                </a:solidFill>
              </a:rPr>
              <a:t>존</a:t>
            </a:r>
            <a:r>
              <a:rPr lang="en-US" sz="1600" i="1" dirty="0" smtClean="0">
                <a:solidFill>
                  <a:schemeClr val="tx1"/>
                </a:solidFill>
              </a:rPr>
              <a:t>-</a:t>
            </a:r>
            <a:r>
              <a:rPr lang="ko-KR" altLang="en-US" sz="1600" i="1" dirty="0" smtClean="0">
                <a:solidFill>
                  <a:schemeClr val="tx1"/>
                </a:solidFill>
              </a:rPr>
              <a:t>은</a:t>
            </a:r>
            <a:r>
              <a:rPr lang="en-US" i="1" dirty="0" smtClean="0">
                <a:solidFill>
                  <a:schemeClr val="tx1"/>
                </a:solidFill>
              </a:rPr>
              <a:t>   [</a:t>
            </a:r>
            <a:r>
              <a:rPr lang="en-US" i="1" baseline="-25000" dirty="0" smtClean="0">
                <a:solidFill>
                  <a:schemeClr val="tx1"/>
                </a:solidFill>
              </a:rPr>
              <a:t>NP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[</a:t>
            </a:r>
            <a:r>
              <a:rPr lang="ko-KR" altLang="en-US" sz="1600" i="1" dirty="0" smtClean="0">
                <a:solidFill>
                  <a:schemeClr val="tx1"/>
                </a:solidFill>
              </a:rPr>
              <a:t>책</a:t>
            </a:r>
            <a:r>
              <a:rPr lang="en-US" sz="1600" i="1" dirty="0" smtClean="0">
                <a:solidFill>
                  <a:schemeClr val="tx1"/>
                </a:solidFill>
              </a:rPr>
              <a:t>-</a:t>
            </a:r>
            <a:r>
              <a:rPr lang="ko-KR" altLang="en-US" sz="1600" i="1" dirty="0" smtClean="0">
                <a:solidFill>
                  <a:schemeClr val="tx1"/>
                </a:solidFill>
              </a:rPr>
              <a:t>을</a:t>
            </a:r>
            <a:r>
              <a:rPr lang="en-US" sz="1600" i="1" dirty="0" smtClean="0">
                <a:solidFill>
                  <a:schemeClr val="tx1"/>
                </a:solidFill>
              </a:rPr>
              <a:t>       </a:t>
            </a:r>
            <a:r>
              <a:rPr lang="ko-KR" altLang="en-US" sz="1600" i="1" dirty="0" smtClean="0">
                <a:solidFill>
                  <a:schemeClr val="tx1"/>
                </a:solidFill>
              </a:rPr>
              <a:t>빌린</a:t>
            </a:r>
            <a:r>
              <a:rPr lang="en-US" i="1" dirty="0" smtClean="0">
                <a:solidFill>
                  <a:schemeClr val="tx1"/>
                </a:solidFill>
              </a:rPr>
              <a:t>]               </a:t>
            </a:r>
            <a:r>
              <a:rPr lang="ko-KR" altLang="en-US" sz="1600" i="1" dirty="0" smtClean="0">
                <a:solidFill>
                  <a:schemeClr val="tx1"/>
                </a:solidFill>
              </a:rPr>
              <a:t>것</a:t>
            </a:r>
            <a:r>
              <a:rPr lang="en-US" i="1" dirty="0" smtClean="0">
                <a:solidFill>
                  <a:schemeClr val="tx1"/>
                </a:solidFill>
              </a:rPr>
              <a:t>]-</a:t>
            </a:r>
            <a:r>
              <a:rPr lang="ko-KR" altLang="en-US" sz="1600" i="1" dirty="0" smtClean="0">
                <a:solidFill>
                  <a:schemeClr val="tx1"/>
                </a:solidFill>
              </a:rPr>
              <a:t>을</a:t>
            </a:r>
            <a:r>
              <a:rPr lang="en-US" i="1" dirty="0" smtClean="0">
                <a:solidFill>
                  <a:schemeClr val="tx1"/>
                </a:solidFill>
              </a:rPr>
              <a:t>            </a:t>
            </a:r>
            <a:r>
              <a:rPr lang="ko-KR" altLang="en-US" sz="1600" i="1" dirty="0" smtClean="0">
                <a:solidFill>
                  <a:schemeClr val="tx1"/>
                </a:solidFill>
              </a:rPr>
              <a:t>돌려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i="1" dirty="0" smtClean="0">
                <a:solidFill>
                  <a:schemeClr val="tx1"/>
                </a:solidFill>
              </a:rPr>
              <a:t>주었다</a:t>
            </a:r>
            <a:r>
              <a:rPr lang="en-US" dirty="0" smtClean="0">
                <a:solidFill>
                  <a:schemeClr val="tx1"/>
                </a:solidFill>
              </a:rPr>
              <a:t>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John-</a:t>
            </a:r>
            <a:r>
              <a:rPr lang="en-US" sz="1000" dirty="0" smtClean="0">
                <a:solidFill>
                  <a:schemeClr val="tx1"/>
                </a:solidFill>
              </a:rPr>
              <a:t>TOP</a:t>
            </a:r>
            <a:r>
              <a:rPr lang="en-US" dirty="0" smtClean="0">
                <a:solidFill>
                  <a:schemeClr val="tx1"/>
                </a:solidFill>
              </a:rPr>
              <a:t>    book-</a:t>
            </a:r>
            <a:r>
              <a:rPr lang="en-US" sz="1000" dirty="0" smtClean="0">
                <a:solidFill>
                  <a:schemeClr val="tx1"/>
                </a:solidFill>
              </a:rPr>
              <a:t>ACC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borrow-</a:t>
            </a:r>
            <a:r>
              <a:rPr lang="en-US" sz="1000" dirty="0" smtClean="0">
                <a:solidFill>
                  <a:schemeClr val="tx1"/>
                </a:solidFill>
              </a:rPr>
              <a:t>REL.PAST</a:t>
            </a:r>
            <a:r>
              <a:rPr lang="en-US" dirty="0" smtClean="0">
                <a:solidFill>
                  <a:schemeClr val="tx1"/>
                </a:solidFill>
              </a:rPr>
              <a:t>   thing-</a:t>
            </a:r>
            <a:r>
              <a:rPr lang="en-US" sz="1000" dirty="0" smtClean="0">
                <a:solidFill>
                  <a:schemeClr val="tx1"/>
                </a:solidFill>
              </a:rPr>
              <a:t>COMP.ACC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return</a:t>
            </a:r>
            <a:r>
              <a:rPr lang="en-US" sz="1000" dirty="0" smtClean="0">
                <a:solidFill>
                  <a:schemeClr val="tx1"/>
                </a:solidFill>
              </a:rPr>
              <a:t>-AUX-PAST-DEC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“John returned the book he borrowed.”       (from </a:t>
            </a:r>
            <a:r>
              <a:rPr lang="en-US" dirty="0" err="1" smtClean="0">
                <a:solidFill>
                  <a:schemeClr val="tx1"/>
                </a:solidFill>
              </a:rPr>
              <a:t>Jeon</a:t>
            </a:r>
            <a:r>
              <a:rPr lang="en-US" dirty="0" smtClean="0">
                <a:solidFill>
                  <a:schemeClr val="tx1"/>
                </a:solidFill>
              </a:rPr>
              <a:t> &amp; Kim, 2007, p. 256)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4382" y="2348880"/>
            <a:ext cx="7286676" cy="11412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</a:rPr>
              <a:t>[</a:t>
            </a:r>
            <a:r>
              <a:rPr lang="en-US" i="1" baseline="-25000" dirty="0" smtClean="0">
                <a:solidFill>
                  <a:schemeClr val="tx1"/>
                </a:solidFill>
              </a:rPr>
              <a:t>NP</a:t>
            </a:r>
            <a:r>
              <a:rPr lang="en-US" i="1" dirty="0" smtClean="0">
                <a:solidFill>
                  <a:schemeClr val="tx1"/>
                </a:solidFill>
              </a:rPr>
              <a:t> [</a:t>
            </a:r>
            <a:r>
              <a:rPr lang="en-US" i="1" dirty="0" err="1" smtClean="0">
                <a:solidFill>
                  <a:schemeClr val="tx1"/>
                </a:solidFill>
              </a:rPr>
              <a:t>t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i</a:t>
            </a:r>
            <a:r>
              <a:rPr lang="en-US" i="1" dirty="0" smtClean="0">
                <a:solidFill>
                  <a:schemeClr val="tx1"/>
                </a:solidFill>
              </a:rPr>
              <a:t>   </a:t>
            </a:r>
            <a:r>
              <a:rPr lang="ko-KR" altLang="en-US" sz="1600" i="1" dirty="0" smtClean="0">
                <a:solidFill>
                  <a:schemeClr val="tx1"/>
                </a:solidFill>
              </a:rPr>
              <a:t>아기</a:t>
            </a:r>
            <a:r>
              <a:rPr lang="en-US" sz="1600" i="1" dirty="0" smtClean="0">
                <a:solidFill>
                  <a:schemeClr val="tx1"/>
                </a:solidFill>
              </a:rPr>
              <a:t>-</a:t>
            </a:r>
            <a:r>
              <a:rPr lang="ko-KR" altLang="en-US" sz="1600" i="1" dirty="0" smtClean="0">
                <a:solidFill>
                  <a:schemeClr val="tx1"/>
                </a:solidFill>
              </a:rPr>
              <a:t>를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ko-KR" altLang="en-US" sz="1600" i="1" dirty="0" smtClean="0">
                <a:solidFill>
                  <a:schemeClr val="tx1"/>
                </a:solidFill>
              </a:rPr>
              <a:t>보</a:t>
            </a:r>
            <a:r>
              <a:rPr lang="en-US" sz="1600" i="1" dirty="0" smtClean="0">
                <a:solidFill>
                  <a:schemeClr val="tx1"/>
                </a:solidFill>
              </a:rPr>
              <a:t>-</a:t>
            </a:r>
            <a:r>
              <a:rPr lang="ko-KR" altLang="en-US" sz="1600" i="1" dirty="0" smtClean="0">
                <a:solidFill>
                  <a:schemeClr val="tx1"/>
                </a:solidFill>
              </a:rPr>
              <a:t>는</a:t>
            </a:r>
            <a:r>
              <a:rPr lang="en-US" i="1" dirty="0" smtClean="0">
                <a:solidFill>
                  <a:schemeClr val="tx1"/>
                </a:solidFill>
              </a:rPr>
              <a:t>]         </a:t>
            </a:r>
            <a:r>
              <a:rPr lang="ko-KR" altLang="en-US" sz="1600" i="1" dirty="0" smtClean="0">
                <a:solidFill>
                  <a:schemeClr val="tx1"/>
                </a:solidFill>
              </a:rPr>
              <a:t>여자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i</a:t>
            </a:r>
            <a:r>
              <a:rPr lang="en-US" i="1" dirty="0" smtClean="0">
                <a:solidFill>
                  <a:schemeClr val="tx1"/>
                </a:solidFill>
              </a:rPr>
              <a:t> ]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baby-</a:t>
            </a:r>
            <a:r>
              <a:rPr lang="en-US" sz="1000" dirty="0" smtClean="0">
                <a:solidFill>
                  <a:schemeClr val="tx1"/>
                </a:solidFill>
              </a:rPr>
              <a:t>ACC</a:t>
            </a:r>
            <a:r>
              <a:rPr lang="en-US" dirty="0" smtClean="0">
                <a:solidFill>
                  <a:schemeClr val="tx1"/>
                </a:solidFill>
              </a:rPr>
              <a:t>    see-</a:t>
            </a:r>
            <a:r>
              <a:rPr lang="en-US" sz="1000" dirty="0" smtClean="0">
                <a:solidFill>
                  <a:schemeClr val="tx1"/>
                </a:solidFill>
              </a:rPr>
              <a:t>REL.PRES</a:t>
            </a:r>
            <a:r>
              <a:rPr lang="en-US" dirty="0" smtClean="0">
                <a:solidFill>
                  <a:schemeClr val="tx1"/>
                </a:solidFill>
              </a:rPr>
              <a:t>     woman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“The woman who looks at a baby.”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9952" y="171448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Head Noun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Striped Right Arrow 18"/>
          <p:cNvSpPr/>
          <p:nvPr/>
        </p:nvSpPr>
        <p:spPr>
          <a:xfrm rot="5400000">
            <a:off x="4497142" y="2035959"/>
            <a:ext cx="357190" cy="42862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94382" y="171448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Striped Right Arrow 20"/>
          <p:cNvSpPr/>
          <p:nvPr/>
        </p:nvSpPr>
        <p:spPr>
          <a:xfrm rot="5400000">
            <a:off x="1851572" y="2035959"/>
            <a:ext cx="357190" cy="42862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50848" y="414908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solidFill>
                  <a:srgbClr val="FF0000"/>
                </a:solidFill>
              </a:rPr>
              <a:t>것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Striped Right Arrow 22"/>
          <p:cNvSpPr/>
          <p:nvPr/>
        </p:nvSpPr>
        <p:spPr>
          <a:xfrm rot="5400000">
            <a:off x="4902591" y="4542559"/>
            <a:ext cx="357190" cy="42862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195736" y="422108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Head Noun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Striped Right Arrow 28"/>
          <p:cNvSpPr/>
          <p:nvPr/>
        </p:nvSpPr>
        <p:spPr>
          <a:xfrm rot="5400000">
            <a:off x="2656093" y="4554701"/>
            <a:ext cx="357190" cy="42862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7" grpId="0"/>
      <p:bldP spid="19" grpId="0" animBg="1"/>
      <p:bldP spid="20" grpId="0"/>
      <p:bldP spid="21" grpId="0" animBg="1"/>
      <p:bldP spid="22" grpId="0"/>
      <p:bldP spid="23" grpId="0" animBg="1"/>
      <p:bldP spid="28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Development of Korean RCs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28800"/>
            <a:ext cx="7848872" cy="4900634"/>
          </a:xfrm>
        </p:spPr>
        <p:txBody>
          <a:bodyPr>
            <a:normAutofit/>
          </a:bodyPr>
          <a:lstStyle/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9712" y="5598532"/>
            <a:ext cx="280831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i="1" dirty="0" smtClean="0"/>
              <a:t>저   남자      든          것</a:t>
            </a:r>
            <a:endParaRPr lang="en-US" altLang="ko-KR" i="1" dirty="0" smtClean="0"/>
          </a:p>
          <a:p>
            <a:r>
              <a:rPr lang="en-US" altLang="ko-KR" dirty="0" smtClean="0"/>
              <a:t>that  man      [</a:t>
            </a:r>
            <a:r>
              <a:rPr lang="en-US" altLang="ko-KR" sz="1900" dirty="0" smtClean="0"/>
              <a:t>lift-</a:t>
            </a:r>
            <a:r>
              <a:rPr lang="en-US" altLang="ko-KR" sz="1000" dirty="0" smtClean="0"/>
              <a:t>REL.PRES COMP</a:t>
            </a:r>
            <a:r>
              <a:rPr lang="en-US" altLang="ko-KR" dirty="0" smtClean="0"/>
              <a:t>]</a:t>
            </a:r>
          </a:p>
          <a:p>
            <a:r>
              <a:rPr lang="en-US" dirty="0" smtClean="0"/>
              <a:t>What the man has lifted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23728" y="3068960"/>
            <a:ext cx="2088232" cy="19442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Headless RCs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95936" y="3068960"/>
            <a:ext cx="2088232" cy="19442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Head-Internal RCs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96136" y="3068960"/>
            <a:ext cx="2088232" cy="19442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Head-External RCs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196008" y="1752600"/>
            <a:ext cx="7947992" cy="117234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L1 </a:t>
            </a:r>
            <a:r>
              <a:rPr lang="en-US" sz="2600" dirty="0" smtClean="0"/>
              <a:t>(Cho, 1999; Cho &amp; O’Grady, 2009; Y. Kim, 1987; K. Lee, 1991)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and L2 acquisition </a:t>
            </a:r>
            <a:r>
              <a:rPr lang="en-US" sz="2600" dirty="0" smtClean="0"/>
              <a:t>studies (</a:t>
            </a:r>
            <a:r>
              <a:rPr lang="en-US" sz="2600" dirty="0" err="1" smtClean="0"/>
              <a:t>Jeon</a:t>
            </a:r>
            <a:r>
              <a:rPr lang="en-US" sz="2600" dirty="0" smtClean="0"/>
              <a:t> &amp; Kim, 2007) have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shown that </a:t>
            </a:r>
            <a:r>
              <a:rPr kumimoji="0" lang="en-US" sz="2600" b="0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Korean RCs develop</a:t>
            </a:r>
            <a:r>
              <a:rPr kumimoji="0" lang="en-US" sz="2600" b="0" i="0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order of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43536" y="3933056"/>
            <a:ext cx="512440" cy="360040"/>
            <a:chOff x="3843536" y="3933056"/>
            <a:chExt cx="512440" cy="360040"/>
          </a:xfrm>
        </p:grpSpPr>
        <p:sp>
          <p:nvSpPr>
            <p:cNvPr id="10" name="Chevron 9"/>
            <p:cNvSpPr/>
            <p:nvPr/>
          </p:nvSpPr>
          <p:spPr>
            <a:xfrm>
              <a:off x="3987552" y="3933056"/>
              <a:ext cx="216024" cy="360040"/>
            </a:xfrm>
            <a:prstGeom prst="chevr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Chevron 13"/>
            <p:cNvSpPr/>
            <p:nvPr/>
          </p:nvSpPr>
          <p:spPr>
            <a:xfrm>
              <a:off x="4139952" y="3933056"/>
              <a:ext cx="216024" cy="360040"/>
            </a:xfrm>
            <a:prstGeom prst="chevr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>
              <a:off x="3843536" y="3933056"/>
              <a:ext cx="216024" cy="360040"/>
            </a:xfrm>
            <a:prstGeom prst="chevr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652120" y="3933056"/>
            <a:ext cx="504056" cy="360040"/>
            <a:chOff x="5652120" y="3933056"/>
            <a:chExt cx="504056" cy="360040"/>
          </a:xfrm>
        </p:grpSpPr>
        <p:sp>
          <p:nvSpPr>
            <p:cNvPr id="15" name="Chevron 14"/>
            <p:cNvSpPr/>
            <p:nvPr/>
          </p:nvSpPr>
          <p:spPr>
            <a:xfrm>
              <a:off x="5796136" y="3933056"/>
              <a:ext cx="216024" cy="360040"/>
            </a:xfrm>
            <a:prstGeom prst="chevr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Chevron 15"/>
            <p:cNvSpPr/>
            <p:nvPr/>
          </p:nvSpPr>
          <p:spPr>
            <a:xfrm>
              <a:off x="5940152" y="3933056"/>
              <a:ext cx="216024" cy="360040"/>
            </a:xfrm>
            <a:prstGeom prst="chevr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5940152" y="3933056"/>
              <a:ext cx="216024" cy="360040"/>
            </a:xfrm>
            <a:prstGeom prst="chevr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5652120" y="3933056"/>
              <a:ext cx="216024" cy="360040"/>
            </a:xfrm>
            <a:prstGeom prst="chevr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411760" y="508518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Head Noun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Striped Right Arrow 23"/>
          <p:cNvSpPr/>
          <p:nvPr/>
        </p:nvSpPr>
        <p:spPr>
          <a:xfrm rot="5400000">
            <a:off x="2944125" y="5349639"/>
            <a:ext cx="357190" cy="42862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9" grpId="0" animBg="1"/>
      <p:bldP spid="23" grpId="0"/>
      <p:bldP spid="23" grpId="1"/>
      <p:bldP spid="24" grpId="0" animBg="1"/>
      <p:bldP spid="2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andara" pitchFamily="34" charset="0"/>
              </a:rPr>
              <a:t>Noun Phrase Accessibility Hierarchy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28802"/>
            <a:ext cx="8244408" cy="431165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 smtClean="0">
                <a:solidFill>
                  <a:schemeClr val="tx1"/>
                </a:solidFill>
                <a:cs typeface="Aharoni" pitchFamily="2" charset="-79"/>
              </a:rPr>
              <a:t>A typological generalization originally proposed by Keenan and </a:t>
            </a:r>
            <a:r>
              <a:rPr lang="en-US" sz="2800" dirty="0" err="1" smtClean="0">
                <a:solidFill>
                  <a:schemeClr val="tx1"/>
                </a:solidFill>
                <a:cs typeface="Aharoni" pitchFamily="2" charset="-79"/>
              </a:rPr>
              <a:t>Comrie</a:t>
            </a:r>
            <a:r>
              <a:rPr lang="en-US" sz="2800" dirty="0" smtClean="0">
                <a:solidFill>
                  <a:schemeClr val="tx1"/>
                </a:solidFill>
                <a:cs typeface="Aharoni" pitchFamily="2" charset="-79"/>
              </a:rPr>
              <a:t> (1977)</a:t>
            </a:r>
          </a:p>
          <a:p>
            <a:pPr marL="457200" indent="-457200"/>
            <a:endParaRPr lang="en-US" sz="2800" dirty="0" smtClean="0">
              <a:solidFill>
                <a:schemeClr val="tx1"/>
              </a:solidFill>
              <a:cs typeface="Aharoni" pitchFamily="2" charset="-79"/>
            </a:endParaRPr>
          </a:p>
          <a:p>
            <a:pPr marL="457200" indent="-457200"/>
            <a:r>
              <a:rPr lang="en-US" sz="2800" dirty="0" smtClean="0">
                <a:solidFill>
                  <a:schemeClr val="tx1"/>
                </a:solidFill>
                <a:cs typeface="Aharoni" pitchFamily="2" charset="-79"/>
              </a:rPr>
              <a:t>The </a:t>
            </a:r>
            <a:r>
              <a:rPr lang="en-US" sz="2800" dirty="0" err="1" smtClean="0">
                <a:solidFill>
                  <a:schemeClr val="tx1"/>
                </a:solidFill>
                <a:cs typeface="Aharoni" pitchFamily="2" charset="-79"/>
              </a:rPr>
              <a:t>relativizability</a:t>
            </a:r>
            <a:r>
              <a:rPr lang="en-US" sz="2800" dirty="0" smtClean="0">
                <a:solidFill>
                  <a:schemeClr val="tx1"/>
                </a:solidFill>
                <a:cs typeface="Aharoni" pitchFamily="2" charset="-79"/>
              </a:rPr>
              <a:t> of noun phrase is in the order of: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4454" y="399891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 &gt;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4586" y="399891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 &gt;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9032" y="399891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IO &gt;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602" y="3998916"/>
            <a:ext cx="1151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OBL &gt;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5048" y="3998916"/>
            <a:ext cx="1161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GEN &gt;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8056" y="3998916"/>
            <a:ext cx="138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OComp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503016" y="4713296"/>
            <a:ext cx="707236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20880" cy="1143000"/>
          </a:xfrm>
        </p:spPr>
        <p:txBody>
          <a:bodyPr anchor="ctr">
            <a:normAutofit/>
          </a:bodyPr>
          <a:lstStyle/>
          <a:p>
            <a:r>
              <a:rPr lang="en-US" sz="3900" b="1" dirty="0" smtClean="0">
                <a:solidFill>
                  <a:schemeClr val="tx1"/>
                </a:solidFill>
                <a:latin typeface="Candara" pitchFamily="34" charset="0"/>
              </a:rPr>
              <a:t>NPAH and L2 Acquisition</a:t>
            </a:r>
            <a:endParaRPr lang="en-US" sz="39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14672" cy="482919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The NPAH was extended to SLA to predict the difficulty order of acquiring RC</a:t>
            </a:r>
            <a:r>
              <a:rPr lang="en-US" sz="2400" dirty="0" smtClean="0"/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endParaRPr lang="en-US" sz="1500" dirty="0" smtClean="0">
              <a:solidFill>
                <a:schemeClr val="tx1"/>
              </a:solidFill>
            </a:endParaRP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 smtClean="0">
                <a:solidFill>
                  <a:schemeClr val="tx1"/>
                </a:solidFill>
              </a:rPr>
              <a:t>Research on European RC acquisition confirmed the NPAH. In other words, </a:t>
            </a:r>
            <a:r>
              <a:rPr lang="en-US" sz="2400" dirty="0" smtClean="0">
                <a:solidFill>
                  <a:srgbClr val="FF0000"/>
                </a:solidFill>
              </a:rPr>
              <a:t>subject (SU) RCs are acquired earlier than direct object (DO) RCs</a:t>
            </a:r>
            <a:r>
              <a:rPr lang="en-US" sz="2400" dirty="0" smtClean="0"/>
              <a:t>.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1800" dirty="0" smtClean="0"/>
              <a:t>(</a:t>
            </a:r>
            <a:r>
              <a:rPr lang="en-US" sz="1800" dirty="0" err="1" smtClean="0"/>
              <a:t>Eckman</a:t>
            </a:r>
            <a:r>
              <a:rPr lang="en-US" sz="1800" dirty="0" smtClean="0"/>
              <a:t>, Bell, &amp; Nelson, 1988; </a:t>
            </a:r>
            <a:r>
              <a:rPr lang="en-US" sz="1800" dirty="0" err="1" smtClean="0"/>
              <a:t>Gass</a:t>
            </a:r>
            <a:r>
              <a:rPr lang="en-US" sz="1800" dirty="0" smtClean="0"/>
              <a:t>, 1979; Doughty, 1999; Izumi, 2003, Hawkins, 1989, </a:t>
            </a:r>
            <a:r>
              <a:rPr lang="en-US" sz="1800" dirty="0" err="1" smtClean="0"/>
              <a:t>Hyltenstam</a:t>
            </a:r>
            <a:r>
              <a:rPr lang="en-US" sz="1800" dirty="0" smtClean="0"/>
              <a:t>, 1984)</a:t>
            </a:r>
          </a:p>
          <a:p>
            <a:pPr lvl="1"/>
            <a:endParaRPr lang="en-US" sz="1500" dirty="0" smtClean="0"/>
          </a:p>
          <a:p>
            <a:r>
              <a:rPr lang="en-US" sz="2400" dirty="0" smtClean="0"/>
              <a:t>The NPAH has been regarded as a </a:t>
            </a:r>
            <a:r>
              <a:rPr lang="en-US" sz="2400" dirty="0" smtClean="0">
                <a:solidFill>
                  <a:srgbClr val="FF0000"/>
                </a:solidFill>
              </a:rPr>
              <a:t>universal hierarchy </a:t>
            </a:r>
            <a:r>
              <a:rPr lang="en-US" sz="2400" dirty="0" smtClean="0"/>
              <a:t>which predicts L2 developmental order of RCs.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42664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NPAH and L2 Acquisition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90063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Recent findings on the </a:t>
            </a:r>
            <a:r>
              <a:rPr lang="en-US" sz="2800" dirty="0" smtClean="0"/>
              <a:t>acquisition of East Asian Language (EAL) RCs have challenged </a:t>
            </a:r>
            <a:r>
              <a:rPr lang="en-US" sz="2800" dirty="0" smtClean="0">
                <a:solidFill>
                  <a:schemeClr val="tx1"/>
                </a:solidFill>
              </a:rPr>
              <a:t>the universality of the NPAH.</a:t>
            </a:r>
          </a:p>
          <a:p>
            <a:pPr lvl="1"/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Japanese </a:t>
            </a:r>
            <a:r>
              <a:rPr lang="en-US" sz="2800" dirty="0" smtClean="0">
                <a:solidFill>
                  <a:schemeClr val="tx1"/>
                </a:solidFill>
              </a:rPr>
              <a:t>RC acquisition: </a:t>
            </a:r>
            <a:r>
              <a:rPr lang="en-US" sz="2800" dirty="0" smtClean="0">
                <a:solidFill>
                  <a:srgbClr val="FF0000"/>
                </a:solidFill>
              </a:rPr>
              <a:t>Mixed</a:t>
            </a:r>
            <a:r>
              <a:rPr lang="en-US" sz="2800" dirty="0" smtClean="0">
                <a:solidFill>
                  <a:schemeClr val="tx1"/>
                </a:solidFill>
              </a:rPr>
              <a:t> findings	</a:t>
            </a:r>
            <a:r>
              <a:rPr lang="en-US" sz="2800" dirty="0" smtClean="0"/>
              <a:t>  </a:t>
            </a:r>
            <a:r>
              <a:rPr lang="en-US" dirty="0" smtClean="0"/>
              <a:t>	 </a:t>
            </a:r>
          </a:p>
          <a:p>
            <a:pPr lvl="1"/>
            <a:r>
              <a:rPr lang="en-US" sz="1800" dirty="0" smtClean="0"/>
              <a:t>(</a:t>
            </a:r>
            <a:r>
              <a:rPr lang="en-US" sz="1800" dirty="0" err="1" smtClean="0"/>
              <a:t>Kanno</a:t>
            </a:r>
            <a:r>
              <a:rPr lang="en-US" sz="1800" dirty="0" smtClean="0"/>
              <a:t>, 2000, 2001, 2007; Sakamoto &amp; Kubota, 2000  vs. Hasegawa, 2002; 	Roberts , 2000; </a:t>
            </a:r>
            <a:r>
              <a:rPr lang="en-US" sz="1800" dirty="0" err="1" smtClean="0"/>
              <a:t>Ozeki</a:t>
            </a:r>
            <a:r>
              <a:rPr lang="en-US" sz="1800" dirty="0" smtClean="0"/>
              <a:t> &amp; </a:t>
            </a:r>
            <a:r>
              <a:rPr lang="en-US" sz="1800" dirty="0" err="1" smtClean="0"/>
              <a:t>Shirai</a:t>
            </a:r>
            <a:r>
              <a:rPr lang="en-US" sz="1800" dirty="0" smtClean="0"/>
              <a:t> , 2007) </a:t>
            </a:r>
          </a:p>
          <a:p>
            <a:pPr lvl="1">
              <a:buNone/>
            </a:pPr>
            <a:endParaRPr lang="en-US" sz="5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Korean</a:t>
            </a:r>
            <a:r>
              <a:rPr lang="en-US" sz="2800" dirty="0" smtClean="0">
                <a:solidFill>
                  <a:schemeClr val="tx1"/>
                </a:solidFill>
              </a:rPr>
              <a:t> RC acquisition: </a:t>
            </a:r>
            <a:r>
              <a:rPr lang="en-US" sz="2800" dirty="0" smtClean="0">
                <a:solidFill>
                  <a:srgbClr val="FF0000"/>
                </a:solidFill>
              </a:rPr>
              <a:t>Favorable</a:t>
            </a:r>
            <a:r>
              <a:rPr lang="en-US" sz="2800" dirty="0" smtClean="0">
                <a:solidFill>
                  <a:schemeClr val="tx1"/>
                </a:solidFill>
              </a:rPr>
              <a:t> findings	</a:t>
            </a:r>
          </a:p>
          <a:p>
            <a:pPr lvl="1"/>
            <a:r>
              <a:rPr lang="en-US" sz="1800" dirty="0" smtClean="0"/>
              <a:t>(Huh, in press; </a:t>
            </a:r>
            <a:r>
              <a:rPr lang="en-US" sz="1800" dirty="0" err="1" smtClean="0"/>
              <a:t>Jeon</a:t>
            </a:r>
            <a:r>
              <a:rPr lang="en-US" sz="1800" dirty="0" smtClean="0"/>
              <a:t> &amp; Kim, 2007; O’Grady et al, 2000, 2003)</a:t>
            </a:r>
          </a:p>
          <a:p>
            <a:pPr lvl="1"/>
            <a:endParaRPr lang="en-US" sz="1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88668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Candara" pitchFamily="34" charset="0"/>
              </a:rPr>
              <a:t>Influence of L1 on L2 RC acquisition</a:t>
            </a:r>
            <a:endParaRPr lang="en-US" sz="3600" b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90063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 smtClean="0"/>
              <a:t>Kanno</a:t>
            </a:r>
            <a:r>
              <a:rPr lang="en-US" sz="2600" dirty="0" smtClean="0"/>
              <a:t> (2007)</a:t>
            </a:r>
          </a:p>
          <a:p>
            <a:pPr lvl="1"/>
            <a:r>
              <a:rPr lang="en-US" sz="2200" dirty="0" smtClean="0">
                <a:solidFill>
                  <a:srgbClr val="0070C0"/>
                </a:solidFill>
              </a:rPr>
              <a:t>Word order</a:t>
            </a:r>
            <a:r>
              <a:rPr lang="en-US" sz="2200" dirty="0" smtClean="0"/>
              <a:t>: SVO vs. SOV</a:t>
            </a:r>
          </a:p>
          <a:p>
            <a:pPr lvl="1"/>
            <a:r>
              <a:rPr lang="en-US" sz="2200" dirty="0" smtClean="0">
                <a:solidFill>
                  <a:srgbClr val="0070C0"/>
                </a:solidFill>
              </a:rPr>
              <a:t>Filler-Gap order</a:t>
            </a:r>
            <a:r>
              <a:rPr lang="en-US" sz="2200" dirty="0" smtClean="0"/>
              <a:t>: </a:t>
            </a:r>
            <a:r>
              <a:rPr lang="en-US" sz="2200" dirty="0" err="1" smtClean="0"/>
              <a:t>Prenominal</a:t>
            </a:r>
            <a:r>
              <a:rPr lang="en-US" sz="2200" dirty="0" smtClean="0"/>
              <a:t> (gap-filler) vs. </a:t>
            </a:r>
            <a:r>
              <a:rPr lang="en-US" sz="2200" dirty="0" err="1" smtClean="0"/>
              <a:t>Postnominal</a:t>
            </a:r>
            <a:r>
              <a:rPr lang="en-US" sz="2200" dirty="0" smtClean="0"/>
              <a:t> (filler-gap)</a:t>
            </a:r>
          </a:p>
          <a:p>
            <a:pPr lvl="1"/>
            <a:endParaRPr lang="en-US" sz="1400" dirty="0" smtClean="0">
              <a:solidFill>
                <a:srgbClr val="FF0000"/>
              </a:solidFill>
            </a:endParaRPr>
          </a:p>
          <a:p>
            <a:pPr lvl="1"/>
            <a:endParaRPr lang="en-US" sz="1400" dirty="0" smtClean="0">
              <a:solidFill>
                <a:srgbClr val="FF0000"/>
              </a:solidFill>
            </a:endParaRPr>
          </a:p>
          <a:p>
            <a:pPr lvl="1"/>
            <a:endParaRPr lang="en-US" sz="1400" dirty="0" smtClean="0">
              <a:solidFill>
                <a:srgbClr val="FF0000"/>
              </a:solidFill>
            </a:endParaRPr>
          </a:p>
          <a:p>
            <a:pPr lvl="1"/>
            <a:endParaRPr lang="en-US" sz="1400" dirty="0" smtClean="0">
              <a:solidFill>
                <a:srgbClr val="FF0000"/>
              </a:solidFill>
            </a:endParaRPr>
          </a:p>
          <a:p>
            <a:pPr lvl="1"/>
            <a:endParaRPr lang="en-US" sz="1400" dirty="0" smtClean="0">
              <a:solidFill>
                <a:srgbClr val="FF0000"/>
              </a:solidFill>
            </a:endParaRPr>
          </a:p>
          <a:p>
            <a:pPr lvl="1">
              <a:buSzPct val="80000"/>
            </a:pPr>
            <a:endParaRPr lang="en-US" sz="1100" dirty="0" smtClean="0"/>
          </a:p>
          <a:p>
            <a:pPr lvl="1">
              <a:buSzPct val="80000"/>
            </a:pPr>
            <a:endParaRPr lang="en-US" sz="1100" dirty="0" smtClean="0"/>
          </a:p>
          <a:p>
            <a:pPr lvl="1">
              <a:buSzPct val="80000"/>
            </a:pPr>
            <a:r>
              <a:rPr lang="en-US" sz="2200" dirty="0" smtClean="0"/>
              <a:t>Interestingly, CHN learners did not perform better than other learners with SVO </a:t>
            </a:r>
            <a:r>
              <a:rPr lang="en-US" sz="2200" dirty="0" err="1" smtClean="0"/>
              <a:t>postnominal</a:t>
            </a:r>
            <a:r>
              <a:rPr lang="en-US" sz="2200" dirty="0" smtClean="0"/>
              <a:t> L1. In other words, having </a:t>
            </a:r>
            <a:r>
              <a:rPr lang="en-US" sz="2200" dirty="0" err="1" smtClean="0"/>
              <a:t>prenominal</a:t>
            </a:r>
            <a:r>
              <a:rPr lang="en-US" sz="2200" dirty="0" smtClean="0"/>
              <a:t> RCs was not advantageous for the CHN learners. </a:t>
            </a:r>
          </a:p>
          <a:p>
            <a:pPr lvl="1">
              <a:buSzPct val="80000"/>
            </a:pPr>
            <a:endParaRPr lang="en-US" sz="2200" dirty="0" smtClean="0"/>
          </a:p>
          <a:p>
            <a:r>
              <a:rPr lang="en-US" sz="2600" dirty="0" smtClean="0"/>
              <a:t>In this study, only learners with </a:t>
            </a:r>
            <a:r>
              <a:rPr lang="en-US" sz="2600" dirty="0" smtClean="0">
                <a:solidFill>
                  <a:srgbClr val="FF0000"/>
                </a:solidFill>
              </a:rPr>
              <a:t>CHN and JPN L1 backgrounds </a:t>
            </a:r>
            <a:r>
              <a:rPr lang="en-US" sz="2600" dirty="0" smtClean="0"/>
              <a:t>will be included.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63688" y="2996952"/>
          <a:ext cx="60960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Word Order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Gap-Filler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Chinese (CHN)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SVO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Prenominal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Japanese (JPN)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SOV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Prenominal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808</TotalTime>
  <Words>3143</Words>
  <Application>Microsoft Office PowerPoint</Application>
  <PresentationFormat>On-screen Show (4:3)</PresentationFormat>
  <Paragraphs>895</Paragraphs>
  <Slides>38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Solstice</vt:lpstr>
      <vt:lpstr>Development of Korean Relative Clauses  in L2 Learners’ Written Essays</vt:lpstr>
      <vt:lpstr>Purposes of the Study</vt:lpstr>
      <vt:lpstr>Characteristics of Korean RCs</vt:lpstr>
      <vt:lpstr>Characteristics of Korean RCs</vt:lpstr>
      <vt:lpstr>Development of Korean RCs</vt:lpstr>
      <vt:lpstr>Noun Phrase Accessibility Hierarchy</vt:lpstr>
      <vt:lpstr>NPAH and L2 Acquisition</vt:lpstr>
      <vt:lpstr>NPAH and L2 Acquisition</vt:lpstr>
      <vt:lpstr>Influence of L1 on L2 RC acquisition</vt:lpstr>
      <vt:lpstr>Research Questions</vt:lpstr>
      <vt:lpstr>Methods: Korean Learner Corpus</vt:lpstr>
      <vt:lpstr>Methods: Korean Learner Corpus</vt:lpstr>
      <vt:lpstr>Methods: Coding and Analysis</vt:lpstr>
      <vt:lpstr>Methods: Coding and Analysis</vt:lpstr>
      <vt:lpstr>Methods: Coding and Analysis</vt:lpstr>
      <vt:lpstr>Results: Types of RCs Produced</vt:lpstr>
      <vt:lpstr>Results: Types of RCs Produced</vt:lpstr>
      <vt:lpstr>Results: RC Gap Types</vt:lpstr>
      <vt:lpstr>Results: RC Gap Types</vt:lpstr>
      <vt:lpstr>Results: The Effects of L1</vt:lpstr>
      <vt:lpstr>Results: The Effects of L1</vt:lpstr>
      <vt:lpstr>Results: Learner’s L1 Effects</vt:lpstr>
      <vt:lpstr>Discussion: Development of RCs (RQ1) </vt:lpstr>
      <vt:lpstr>Discussion:  RC Gap Positions (RQ2)</vt:lpstr>
      <vt:lpstr>Discussion: L1 effects (RQ3)</vt:lpstr>
      <vt:lpstr>Limitations &amp; Conclusions</vt:lpstr>
      <vt:lpstr>Slide 27</vt:lpstr>
      <vt:lpstr>Slide 28</vt:lpstr>
      <vt:lpstr>Methods: Korean Learner Corpus</vt:lpstr>
      <vt:lpstr>Methods: Korean Learner Corpus</vt:lpstr>
      <vt:lpstr>Methods: Korean Learner Corpus</vt:lpstr>
      <vt:lpstr>Methods: Korean Learner Corpus</vt:lpstr>
      <vt:lpstr>Korean Relative Clauses</vt:lpstr>
      <vt:lpstr>Development of Korean RCs</vt:lpstr>
      <vt:lpstr>Methods: Korean Learner Corpus</vt:lpstr>
      <vt:lpstr>Results 1: Types of RCs Produced</vt:lpstr>
      <vt:lpstr>Results 3: Learner’s L1 Effects</vt:lpstr>
      <vt:lpstr>Discussion: Development of RCs (RQ1)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Korean Relative Clauses  in L2 Learners’ Written Essays</dc:title>
  <dc:creator>sorin</dc:creator>
  <cp:lastModifiedBy>sorin</cp:lastModifiedBy>
  <cp:revision>207</cp:revision>
  <dcterms:created xsi:type="dcterms:W3CDTF">2010-06-20T10:15:59Z</dcterms:created>
  <dcterms:modified xsi:type="dcterms:W3CDTF">2010-06-26T12:26:05Z</dcterms:modified>
</cp:coreProperties>
</file>