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6" r:id="rId3"/>
    <p:sldId id="284" r:id="rId4"/>
    <p:sldId id="268" r:id="rId5"/>
    <p:sldId id="269" r:id="rId6"/>
    <p:sldId id="291" r:id="rId7"/>
    <p:sldId id="287" r:id="rId8"/>
    <p:sldId id="288" r:id="rId9"/>
    <p:sldId id="292" r:id="rId10"/>
    <p:sldId id="290" r:id="rId11"/>
    <p:sldId id="294" r:id="rId12"/>
    <p:sldId id="289" r:id="rId13"/>
    <p:sldId id="295" r:id="rId14"/>
    <p:sldId id="297" r:id="rId15"/>
    <p:sldId id="296" r:id="rId16"/>
    <p:sldId id="278" r:id="rId17"/>
    <p:sldId id="279" r:id="rId18"/>
    <p:sldId id="280" r:id="rId19"/>
    <p:sldId id="270" r:id="rId20"/>
    <p:sldId id="272" r:id="rId21"/>
    <p:sldId id="282" r:id="rId22"/>
    <p:sldId id="271" r:id="rId23"/>
    <p:sldId id="293" r:id="rId24"/>
    <p:sldId id="285" r:id="rId25"/>
    <p:sldId id="275" r:id="rId26"/>
    <p:sldId id="283" r:id="rId27"/>
    <p:sldId id="265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5960" autoAdjust="0"/>
  </p:normalViewPr>
  <p:slideViewPr>
    <p:cSldViewPr>
      <p:cViewPr>
        <p:scale>
          <a:sx n="100" d="100"/>
          <a:sy n="100" d="100"/>
        </p:scale>
        <p:origin x="-81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B361-3D4A-4F34-B15F-E155E4F637E1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85ECF-8581-44AE-9CEB-464E4EBC46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6F53-3723-4E20-8B48-55D705579F0E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915CE-DEBD-4A47-BF96-224F81E542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14438" y="214313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1F218CC-981A-4E1A-BC31-F6D8E5B0BA02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915CE-DEBD-4A47-BF96-224F81E542F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915CE-DEBD-4A47-BF96-224F81E542F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915CE-DEBD-4A47-BF96-224F81E542F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C969-CD8F-4690-B14C-22777E8EDB2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92939" y="3571876"/>
            <a:ext cx="7758122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714348" y="3428206"/>
            <a:ext cx="771530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SNU_logo.jpg"/>
          <p:cNvPicPr>
            <a:picLocks noChangeAspect="1"/>
          </p:cNvPicPr>
          <p:nvPr userDrawn="1"/>
        </p:nvPicPr>
        <p:blipFill>
          <a:blip r:embed="rId3" cstate="print"/>
          <a:srcRect r="6489" b="20774"/>
          <a:stretch>
            <a:fillRect/>
          </a:stretch>
        </p:blipFill>
        <p:spPr>
          <a:xfrm>
            <a:off x="6858016" y="6274216"/>
            <a:ext cx="2214578" cy="5123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1448" y="142860"/>
            <a:ext cx="880110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50529" y="6572272"/>
            <a:ext cx="642942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rgbClr val="C00000"/>
        </a:buClr>
        <a:buFont typeface="Corbe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C00000"/>
        </a:buClr>
        <a:buFont typeface="Corbel" pitchFamily="34" charset="0"/>
        <a:buChar char="–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한국어 학습자를 위한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설화 제재 선정에 관한 연구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26 June 2010</a:t>
            </a:r>
          </a:p>
          <a:p>
            <a:r>
              <a:rPr lang="en-US" altLang="ko-KR" dirty="0" smtClean="0"/>
              <a:t>Presentation @ the 15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AATK</a:t>
            </a:r>
          </a:p>
          <a:p>
            <a:r>
              <a:rPr lang="en-US" altLang="ko-KR" dirty="0" err="1" smtClean="0"/>
              <a:t>Hye</a:t>
            </a:r>
            <a:r>
              <a:rPr lang="en-US" altLang="ko-KR" dirty="0" smtClean="0"/>
              <a:t> Jin Kim</a:t>
            </a:r>
          </a:p>
          <a:p>
            <a:r>
              <a:rPr lang="en-US" altLang="ko-KR" dirty="0" smtClean="0"/>
              <a:t>Korean Language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n-ea"/>
              </a:rPr>
              <a:t>로트</a:t>
            </a:r>
            <a:r>
              <a:rPr lang="en-US" altLang="ko-KR" dirty="0" smtClean="0">
                <a:latin typeface="+mn-ea"/>
              </a:rPr>
              <a:t>(Roth, P.L.), 『</a:t>
            </a:r>
            <a:r>
              <a:rPr lang="ko-KR" altLang="en-US" dirty="0" smtClean="0">
                <a:latin typeface="+mn-ea"/>
              </a:rPr>
              <a:t>한국어문법</a:t>
            </a:r>
            <a:r>
              <a:rPr lang="en-US" altLang="ko-KR" dirty="0" smtClean="0">
                <a:latin typeface="+mn-ea"/>
              </a:rPr>
              <a:t>』 </a:t>
            </a:r>
            <a:r>
              <a:rPr lang="ko-KR" altLang="en-US" dirty="0" smtClean="0">
                <a:latin typeface="+mn-ea"/>
              </a:rPr>
              <a:t>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의좋은 형제</a:t>
            </a:r>
            <a:r>
              <a:rPr lang="en-US" altLang="ko-KR" dirty="0" smtClean="0">
                <a:latin typeface="+mn-ea"/>
              </a:rPr>
              <a:t>’ (</a:t>
            </a:r>
            <a:r>
              <a:rPr lang="ko-KR" altLang="en-US" dirty="0" smtClean="0">
                <a:latin typeface="+mn-ea"/>
              </a:rPr>
              <a:t>예시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endParaRPr lang="en-US" altLang="ko-KR" dirty="0" smtClean="0">
              <a:latin typeface="+mn-ea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8" name="그림 7" descr="의좋은 형제298-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61" y="1928802"/>
            <a:ext cx="7305477" cy="46268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현대 한국어 교재에 수록되어 있는 설화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78217" y="1666156"/>
          <a:ext cx="8858279" cy="57606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6394"/>
                <a:gridCol w="2226626"/>
                <a:gridCol w="1488160"/>
                <a:gridCol w="4057099"/>
              </a:tblGrid>
              <a:tr h="175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/>
                        <a:t>대학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/>
                        <a:t>교재명</a:t>
                      </a:r>
                      <a:r>
                        <a:rPr lang="ko-KR" altLang="en-US" sz="1000" b="1" dirty="0"/>
                        <a:t> 및 한국어 등급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/>
                        <a:t>활용영역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/>
                        <a:t>각 대학 기관의 한국어 교재에 실린 설화 제재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서울대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</a:t>
                      </a:r>
                      <a:r>
                        <a:rPr lang="en-US" altLang="ko-KR" sz="1000" dirty="0"/>
                        <a:t>3 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/>
                        <a:t>읽기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꿀단지 이야기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거울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</a:t>
                      </a:r>
                      <a:r>
                        <a:rPr lang="en-US" altLang="ko-KR" sz="1000" dirty="0"/>
                        <a:t>4 (</a:t>
                      </a:r>
                      <a:r>
                        <a:rPr lang="ko-KR" altLang="en-US" sz="1000" dirty="0"/>
                        <a:t>고급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 신화 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고려대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</a:t>
                      </a:r>
                      <a:r>
                        <a:rPr lang="en-US" altLang="ko-KR" sz="1000" dirty="0"/>
                        <a:t>3 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 신화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</a:t>
                      </a:r>
                      <a:r>
                        <a:rPr lang="en-US" altLang="ko-KR" sz="1000" dirty="0"/>
                        <a:t>5 (</a:t>
                      </a:r>
                      <a:r>
                        <a:rPr lang="ko-KR" altLang="en-US" sz="1000" dirty="0"/>
                        <a:t>고급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부자와 목수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</a:t>
                      </a:r>
                      <a:r>
                        <a:rPr lang="en-US" altLang="ko-KR" sz="1000" dirty="0"/>
                        <a:t>6 (</a:t>
                      </a:r>
                      <a:r>
                        <a:rPr lang="ko-KR" altLang="en-US" sz="1000" dirty="0"/>
                        <a:t>고급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무영탑 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경희대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중급 </a:t>
                      </a:r>
                      <a:r>
                        <a:rPr lang="en-US" altLang="ko-KR" sz="1000" dirty="0"/>
                        <a:t>Ⅱ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듣기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콩쥐팥쥐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해님 달님 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단군신화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젊어지는 샘물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한국어 고급 </a:t>
                      </a:r>
                      <a:r>
                        <a:rPr lang="en-US" altLang="ko-KR" sz="1000" dirty="0"/>
                        <a:t>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선녀와 나무꾼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서강대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/>
                        <a:t>서강</a:t>
                      </a:r>
                      <a:r>
                        <a:rPr lang="ko-KR" altLang="en-US" sz="1000" dirty="0"/>
                        <a:t> 한국어 </a:t>
                      </a:r>
                      <a:r>
                        <a:rPr lang="en-US" altLang="ko-KR" sz="1000" dirty="0"/>
                        <a:t>3B(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/>
                        <a:t>듣기 말하기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금도끼와 은도끼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/>
                        <a:t>서강</a:t>
                      </a:r>
                      <a:r>
                        <a:rPr lang="ko-KR" altLang="en-US" sz="1000" dirty="0"/>
                        <a:t> 한국어 </a:t>
                      </a:r>
                      <a:r>
                        <a:rPr lang="en-US" altLang="ko-KR" sz="1000" dirty="0"/>
                        <a:t>4 (</a:t>
                      </a:r>
                      <a:r>
                        <a:rPr lang="ko-KR" altLang="en-US" sz="1000" dirty="0"/>
                        <a:t>고급</a:t>
                      </a:r>
                      <a:r>
                        <a:rPr lang="en-US" altLang="ko-KR" sz="1000" dirty="0"/>
                        <a:t>)</a:t>
                      </a:r>
                      <a:endParaRPr lang="en-US" altLang="ko-KR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콩쥐와 팥쥐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829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/>
                        <a:t>선문대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Intermediate Korean 1 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/>
                        <a:t>듣기 말하기 쓰기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금도끼 은도끼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쥐의 결혼식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구두쇠 이야기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청개구리 이야기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사이좋은</a:t>
                      </a:r>
                      <a:r>
                        <a:rPr lang="ko-KR" altLang="en-US" sz="800" dirty="0"/>
                        <a:t> 형제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토끼의 간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문화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/>
                        <a:t>아차산의</a:t>
                      </a:r>
                      <a:r>
                        <a:rPr lang="ko-KR" altLang="en-US" sz="800" dirty="0"/>
                        <a:t> 전설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무영탑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2741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Intermediate Korean 2 (</a:t>
                      </a:r>
                      <a:r>
                        <a:rPr lang="ko-KR" altLang="en-US" sz="1000"/>
                        <a:t>중급</a:t>
                      </a:r>
                      <a:r>
                        <a:rPr lang="en-US" altLang="ko-KR" sz="1000"/>
                        <a:t>)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듣기 </a:t>
                      </a:r>
                      <a:r>
                        <a:rPr lang="ko-KR" altLang="en-US" sz="1000" dirty="0" smtClean="0"/>
                        <a:t>말하기 쓰기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호랑이와 곶감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임금님 귀는 당나귀 귀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짚신 장수와 우산 장수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당나귀를 팔러 가는 부자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회초리가 주는 교훈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단군신화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문화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/>
                        <a:t>삼년</a:t>
                      </a:r>
                      <a:r>
                        <a:rPr lang="ko-KR" altLang="en-US" sz="800" dirty="0"/>
                        <a:t> 고개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박혁거세 신화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성균관대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배우기 쉬운 한국어 </a:t>
                      </a:r>
                      <a:r>
                        <a:rPr lang="en-US" altLang="ko-KR" sz="1000" dirty="0" smtClean="0"/>
                        <a:t>4 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단군신화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말 한 마디로 색시를 얻은 총각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먹여 주고 재워 주고 입혀 주면 되지요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배우기 쉬운 한국어 </a:t>
                      </a:r>
                      <a:r>
                        <a:rPr lang="en-US" altLang="ko-KR" sz="1000" dirty="0" smtClean="0"/>
                        <a:t>6 (</a:t>
                      </a:r>
                      <a:r>
                        <a:rPr lang="ko-KR" altLang="en-US" sz="1000" dirty="0"/>
                        <a:t>고급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/>
                        <a:t>읽기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여우와 세 개의 주머니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연세대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/>
                        <a:t>재미있는 한국어 읽기 </a:t>
                      </a:r>
                      <a:r>
                        <a:rPr lang="en-US" altLang="ko-KR" sz="1000"/>
                        <a:t>(</a:t>
                      </a:r>
                      <a:r>
                        <a:rPr lang="ko-KR" altLang="en-US" sz="1000"/>
                        <a:t>초급</a:t>
                      </a:r>
                      <a:r>
                        <a:rPr lang="en-US" altLang="ko-KR" sz="1000"/>
                        <a:t>)</a:t>
                      </a:r>
                      <a:endParaRPr lang="en-US" altLang="ko-KR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/>
                        <a:t>읽기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거울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동물들의 나이 자랑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소가 된 사람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효성이 지극한 호랑이 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175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생각하는 한국어 </a:t>
                      </a:r>
                      <a:r>
                        <a:rPr lang="ko-KR" altLang="en-US" sz="1000" dirty="0" smtClean="0"/>
                        <a:t>읽기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/>
                        <a:t>중급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읽기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/>
                        <a:t>단군신화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  <a:tr h="274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/>
                        <a:t>이화여대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/>
                        <a:t>말이 트이는 한국어 </a:t>
                      </a:r>
                      <a:r>
                        <a:rPr lang="en-US" altLang="ko-KR" sz="1000"/>
                        <a:t>Ⅳ (</a:t>
                      </a:r>
                      <a:r>
                        <a:rPr lang="ko-KR" altLang="en-US" sz="1000"/>
                        <a:t>고급</a:t>
                      </a:r>
                      <a:r>
                        <a:rPr lang="en-US" altLang="ko-KR" sz="1000"/>
                        <a:t>)</a:t>
                      </a:r>
                      <a:endParaRPr lang="en-US" altLang="ko-KR" sz="10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/>
                        <a:t>읽기 말하기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/>
                        <a:t>토론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/>
                        <a:t>사이좋은</a:t>
                      </a:r>
                      <a:r>
                        <a:rPr lang="ko-KR" altLang="en-US" sz="800" dirty="0"/>
                        <a:t> 형제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효성 다한 호랑이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콩쥐와 팥쥐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금도끼와 은도끼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도깨비 방망이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바보 온달과 평강공주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271" marR="8271" marT="8271" marB="8271" anchor="ctr"/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(7)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국어교육에서 제재로 삼고 있는 설화</a:t>
            </a:r>
            <a:endParaRPr lang="en-US" altLang="ko-KR" dirty="0" smtClean="0"/>
          </a:p>
          <a:p>
            <a:pPr algn="just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59" y="1583053"/>
          <a:ext cx="8429682" cy="4560590"/>
        </p:xfrm>
        <a:graphic>
          <a:graphicData uri="http://schemas.openxmlformats.org/drawingml/2006/table">
            <a:tbl>
              <a:tblPr/>
              <a:tblGrid>
                <a:gridCol w="2809894"/>
                <a:gridCol w="2809894"/>
                <a:gridCol w="2809894"/>
              </a:tblGrid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김현감호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방이설화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저승에 있는 곳간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견우와 직녀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박계쇠 이야기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점몽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구토지설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볍씨 한 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조신의 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금을 버린 형과 아우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서동 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종소리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남문 안 주점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설씨녀와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가실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지귀설화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누렁소와 검정소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솥 안에 넣어 둔 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지네장터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다자구 할머니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소금 장수와 기름 장수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지하국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대적 퇴치 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단종의 혼령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아기 장수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우투리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짧아진 바지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우렁 각시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어느 가난한 선비 이야기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충성스러운 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도깨비와 개암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양초 도깨비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토끼의 재판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도미설화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연오랑 세오녀 이야기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팔려가는 당나귀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돌로 만든 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오수의 의견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한상국의 농사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동명왕 신화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요술 항아리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향을 쌌던 종이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돼지가 삼킨 폭포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우정의 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황새의 재판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망주석 재판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윤회와 거위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효녀 지은 설화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바리데기 공주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은혜 갚은 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힘센 농부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바보 온달과 평강 공주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은혜 갚은 호랑이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(8)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설문 대상인 한국어 연구자  및 한국어 교사 집단의 정보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928802"/>
          <a:ext cx="8286809" cy="3786208"/>
        </p:xfrm>
        <a:graphic>
          <a:graphicData uri="http://schemas.openxmlformats.org/drawingml/2006/table">
            <a:tbl>
              <a:tblPr/>
              <a:tblGrid>
                <a:gridCol w="3575527"/>
                <a:gridCol w="2355641"/>
                <a:gridCol w="2355641"/>
              </a:tblGrid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특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성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빈도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비율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(%)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성별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남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여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79.5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연령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25.4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46.7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대 이상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국적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한국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80.3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중국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대만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베트남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기타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(8)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28595" y="1142984"/>
          <a:ext cx="8286809" cy="5055825"/>
        </p:xfrm>
        <a:graphic>
          <a:graphicData uri="http://schemas.openxmlformats.org/drawingml/2006/table">
            <a:tbl>
              <a:tblPr/>
              <a:tblGrid>
                <a:gridCol w="3575527"/>
                <a:gridCol w="2355641"/>
                <a:gridCol w="2355641"/>
              </a:tblGrid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특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성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빈도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비율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(%)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전공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한국어교육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50.8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한국학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국어교육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국어국문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20.5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외국어교육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13.1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언어학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기타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경력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개월 이상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- 4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- 6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- 8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- 10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년 이상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종사기관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국내 대학의 한국어교육과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7.4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22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국내 대학의 부속 어학 기관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39.3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해외 대학의 한국어학과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23.8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국내 사설 한국어 학원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7.4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외국인 노동자를 위한 한국어 봉사 기관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4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외국인 근로자를 위한 기업체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8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기타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12.3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합계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122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4113" marR="4113" marT="41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(9)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설문 대상인 한국어 학습자의 정보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00032" y="1688888"/>
          <a:ext cx="8215371" cy="4454756"/>
        </p:xfrm>
        <a:graphic>
          <a:graphicData uri="http://schemas.openxmlformats.org/drawingml/2006/table">
            <a:tbl>
              <a:tblPr/>
              <a:tblGrid>
                <a:gridCol w="3571902"/>
                <a:gridCol w="2500330"/>
                <a:gridCol w="2143139"/>
              </a:tblGrid>
              <a:tr h="30978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특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성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빈도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비율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(%)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성별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남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32.2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여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67.8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국적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중국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72.7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일본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몽골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러시아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베트남 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말레이시아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11.6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인도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대만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학습 기간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개월 이상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34.7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32.2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미만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년 이상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학습 기관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국내 대학의 한국어교육과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40.5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국내 대학의 부속 어학 기관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33.1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해외 대학의 한국어학과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22.3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기타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합계</a:t>
                      </a:r>
                    </a:p>
                  </a:txBody>
                  <a:tcPr marL="6174" marR="6174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121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6174" marR="6174" marT="61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(10)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한국 문학의 연구자 및 한국어 교육의 현장 교사의 추천 설화 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78629" y="1624465"/>
          <a:ext cx="7786741" cy="525190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41115"/>
                <a:gridCol w="1972813"/>
                <a:gridCol w="1972813"/>
              </a:tblGrid>
              <a:tr h="231264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/>
                        <a:t>설화제재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/>
                        <a:t>빈도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ko-KR" altLang="en-US" sz="1200" b="1" dirty="0"/>
                        <a:t>명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/>
                        <a:t>비율</a:t>
                      </a:r>
                      <a:r>
                        <a:rPr lang="en-US" altLang="ko-KR" sz="1200" b="1" dirty="0"/>
                        <a:t>(%)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바보온달과 평강공주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70.9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견우와 직녀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60.7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/>
                        <a:t>효녀지은</a:t>
                      </a:r>
                      <a:r>
                        <a:rPr lang="ko-KR" altLang="en-US" sz="1200" dirty="0"/>
                        <a:t> 설화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은혜 갚은 호랑이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동명왕 신화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서동설화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23.9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토끼의 재판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19.7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충성스러운 개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17.1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금을 버린 형과 아우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16.2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연오랑 세오녀 이야기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누렁소와 검정소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소금 장수와 기름 장수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13.7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달팽이 각시</a:t>
                      </a:r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우렁 각시</a:t>
                      </a:r>
                      <a:r>
                        <a:rPr lang="en-US" altLang="ko-KR" sz="1200"/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12.0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은혜 갚은 꿩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12.0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  <a:tr h="263302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어느 가난한 선비 이야기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10.3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818" marR="17818" marT="17818" marB="17818" anchor="ctr"/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(11)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정전의 </a:t>
            </a:r>
            <a:r>
              <a:rPr lang="ko-KR" altLang="en-US" dirty="0" smtClean="0"/>
              <a:t>가치를 지닌 문화 교육에 기여할 수 있는 설화 </a:t>
            </a:r>
            <a:endParaRPr lang="ko-KR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547665" y="1700804"/>
          <a:ext cx="6048671" cy="446449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146531"/>
                <a:gridCol w="1451070"/>
                <a:gridCol w="1451070"/>
              </a:tblGrid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설화제재</a:t>
                      </a:r>
                      <a:endParaRPr lang="ko-KR" altLang="en-US" sz="1600" b="1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빈도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비율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(%)</a:t>
                      </a:r>
                      <a:endParaRPr lang="en-US" altLang="ko-KR" sz="1600" b="1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단군신화</a:t>
                      </a:r>
                      <a:endParaRPr lang="ko-KR" altLang="en-US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41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45.1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>
                          <a:latin typeface="+mn-ea"/>
                          <a:ea typeface="+mn-ea"/>
                        </a:rPr>
                        <a:t>효녀지은</a:t>
                      </a:r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 설화 </a:t>
                      </a:r>
                      <a:endParaRPr lang="ko-KR" altLang="en-US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21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23.1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선녀와 나무꾼</a:t>
                      </a:r>
                      <a:endParaRPr lang="ko-KR" altLang="en-US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20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22.0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효성이 지극한 </a:t>
                      </a:r>
                      <a:r>
                        <a:rPr lang="ko-KR" altLang="en-US" sz="1600" b="0" dirty="0" smtClean="0">
                          <a:latin typeface="+mn-ea"/>
                          <a:ea typeface="+mn-ea"/>
                        </a:rPr>
                        <a:t>호랑이</a:t>
                      </a:r>
                      <a:endParaRPr lang="ko-KR" altLang="en-US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19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20.9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사이좋은 형제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16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17.6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서동 설화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16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17.6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박혁거세 신화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15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16.5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바보 온달과 평강 </a:t>
                      </a:r>
                      <a:r>
                        <a:rPr lang="ko-KR" altLang="en-US" sz="1600" b="0" dirty="0" smtClean="0">
                          <a:latin typeface="+mn-ea"/>
                          <a:ea typeface="+mn-ea"/>
                        </a:rPr>
                        <a:t>공주</a:t>
                      </a:r>
                      <a:endParaRPr lang="ko-KR" altLang="en-US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14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15.4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견우와 직녀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14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15.4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동명왕 신화 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12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13.2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도깨비 방망이 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8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8.8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+mn-ea"/>
                          <a:ea typeface="+mn-ea"/>
                        </a:rPr>
                        <a:t>콩쥐팥쥐</a:t>
                      </a:r>
                      <a:endParaRPr lang="ko-KR" altLang="en-US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>
                          <a:latin typeface="+mn-ea"/>
                          <a:ea typeface="+mn-ea"/>
                        </a:rPr>
                        <a:t>8</a:t>
                      </a:r>
                      <a:endParaRPr lang="en-US" altLang="ko-KR" sz="1600" b="0" i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8.8</a:t>
                      </a:r>
                      <a:endParaRPr lang="en-US" altLang="ko-KR" sz="1600" b="0" i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(</a:t>
            </a:r>
            <a:r>
              <a:rPr lang="en-US" altLang="ko-KR" dirty="0" smtClean="0"/>
              <a:t>12)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한국어 학습자가 흥미를 지닌 설화 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00100" y="1857363"/>
          <a:ext cx="7572428" cy="43670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53945"/>
                <a:gridCol w="1789657"/>
                <a:gridCol w="1928826"/>
              </a:tblGrid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+mn-lt"/>
                        </a:rPr>
                        <a:t>설화제재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+mn-lt"/>
                        </a:rPr>
                        <a:t>빈도</a:t>
                      </a:r>
                      <a:r>
                        <a:rPr lang="en-US" altLang="ko-KR" sz="1600" b="1" dirty="0">
                          <a:latin typeface="+mn-lt"/>
                        </a:rPr>
                        <a:t>(</a:t>
                      </a:r>
                      <a:r>
                        <a:rPr lang="ko-KR" altLang="en-US" sz="1600" b="1" dirty="0">
                          <a:latin typeface="+mn-lt"/>
                        </a:rPr>
                        <a:t>명</a:t>
                      </a:r>
                      <a:r>
                        <a:rPr lang="en-US" altLang="ko-KR" sz="1600" b="1" dirty="0">
                          <a:latin typeface="+mn-lt"/>
                        </a:rPr>
                        <a:t>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latin typeface="+mn-lt"/>
                        </a:rPr>
                        <a:t>비율</a:t>
                      </a:r>
                      <a:r>
                        <a:rPr lang="en-US" altLang="ko-KR" sz="1600" b="1" dirty="0">
                          <a:latin typeface="+mn-lt"/>
                        </a:rPr>
                        <a:t>(%)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거울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38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37.6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선녀와 나무꾼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35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34.7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단군 신화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27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26.7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꿀단지 이야기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17.8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금도끼 은도끼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17.8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바보온달과 평강공주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17.8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견우와 직녀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16.8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도깨비 방망이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16.8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효성이 지극한 호랑이 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11.9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사이좋은 형제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10.9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콩쥐팥쥐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10.9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  <a:tr h="313228"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latin typeface="+mn-lt"/>
                        </a:rPr>
                        <a:t>동물들의 나이 자랑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10.9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연구의 필요성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연구 방법 및 절차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u="sng" dirty="0" smtClean="0">
                <a:solidFill>
                  <a:srgbClr val="C00000"/>
                </a:solidFill>
              </a:rPr>
              <a:t>설화 제재 선정의 기준</a:t>
            </a:r>
            <a:endParaRPr lang="en-US" altLang="ko-KR" b="1" u="sng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실제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848" y="116632"/>
            <a:ext cx="880110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차례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u="sng" dirty="0" smtClean="0">
                <a:solidFill>
                  <a:srgbClr val="C00000"/>
                </a:solidFill>
              </a:rPr>
              <a:t>연구의 필요성</a:t>
            </a:r>
            <a:endParaRPr lang="en-US" altLang="ko-KR" b="1" u="sng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연구 방법 및 절차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기준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실제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기준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285720" y="1857364"/>
            <a:ext cx="2428892" cy="5715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콜리</a:t>
            </a:r>
            <a:r>
              <a:rPr lang="en-US" altLang="ko-KR" sz="2400" b="1" dirty="0" smtClean="0"/>
              <a:t>(Collie)</a:t>
            </a:r>
            <a:endParaRPr lang="en-US" altLang="ko-KR" sz="2400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285720" y="2571744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/>
              <a:t>개별적인 학생 집단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학습자 요구분석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학습자의 흥미*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문화적 배경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언어 수준 </a:t>
            </a:r>
            <a:endParaRPr lang="ko-KR" altLang="en-US" sz="2000" dirty="0"/>
          </a:p>
        </p:txBody>
      </p:sp>
      <p:sp>
        <p:nvSpPr>
          <p:cNvPr id="13" name="한쪽 모서리가 둥근 사각형 12"/>
          <p:cNvSpPr/>
          <p:nvPr/>
        </p:nvSpPr>
        <p:spPr>
          <a:xfrm>
            <a:off x="3357554" y="1857364"/>
            <a:ext cx="2428892" cy="571504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/>
              <a:t>메케이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Mckay</a:t>
            </a:r>
            <a:r>
              <a:rPr lang="en-US" altLang="ko-KR" sz="2400" b="1" dirty="0" smtClean="0"/>
              <a:t>)</a:t>
            </a:r>
            <a:endParaRPr lang="en-US" altLang="ko-KR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3357554" y="2571744"/>
            <a:ext cx="2428892" cy="3500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/>
              <a:t>언어적 요소</a:t>
            </a:r>
            <a:endParaRPr lang="en-US" altLang="ko-KR" sz="2000" dirty="0" smtClean="0"/>
          </a:p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어휘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구문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문장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문화적 요소</a:t>
            </a:r>
            <a:endParaRPr lang="en-US" altLang="ko-KR" sz="2000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생활양식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관습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문학적 요소</a:t>
            </a:r>
            <a:endParaRPr lang="en-US" altLang="ko-KR" sz="2000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주제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구성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인물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15" name="한쪽 모서리가 둥근 사각형 14"/>
          <p:cNvSpPr/>
          <p:nvPr/>
        </p:nvSpPr>
        <p:spPr>
          <a:xfrm>
            <a:off x="6429388" y="1857364"/>
            <a:ext cx="2428892" cy="571504"/>
          </a:xfrm>
          <a:prstGeom prst="round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레이저</a:t>
            </a:r>
            <a:r>
              <a:rPr lang="en-US" altLang="ko-KR" sz="2400" b="1" dirty="0" smtClean="0"/>
              <a:t>(Lazar)</a:t>
            </a:r>
            <a:endParaRPr lang="en-US" altLang="ko-KR" sz="2400" dirty="0"/>
          </a:p>
        </p:txBody>
      </p:sp>
      <p:sp>
        <p:nvSpPr>
          <p:cNvPr id="16" name="직사각형 15"/>
          <p:cNvSpPr/>
          <p:nvPr/>
        </p:nvSpPr>
        <p:spPr>
          <a:xfrm>
            <a:off x="6429388" y="2571744"/>
            <a:ext cx="2428892" cy="35004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/>
              <a:t>학습자 수준 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문화적 배경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언어적 </a:t>
            </a:r>
            <a:r>
              <a:rPr lang="ko-KR" altLang="en-US" sz="2000" dirty="0" err="1" smtClean="0"/>
              <a:t>유창성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텍스트의 유용성과 길이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기준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설화 제재 선정의 기준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문화적 측면을 고려한다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인류 보편적 정서와 문화를 나타내는 제재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한국만의 고유하고 특수한 문화를 구체적으로 보여 줄 수 있는 제재</a:t>
            </a:r>
          </a:p>
          <a:p>
            <a:pPr lvl="1">
              <a:buNone/>
            </a:pPr>
            <a:endParaRPr lang="ko-KR" altLang="en-US" dirty="0" smtClean="0"/>
          </a:p>
          <a:p>
            <a:pPr lvl="1"/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문학적 측면을 고려한다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문학적 가치가 높은 제재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주제 등의 요소가 집약적인 제재</a:t>
            </a:r>
          </a:p>
          <a:p>
            <a:pPr lvl="1">
              <a:buNone/>
            </a:pPr>
            <a:endParaRPr lang="ko-KR" altLang="en-US" dirty="0" smtClean="0"/>
          </a:p>
          <a:p>
            <a:pPr lvl="1"/>
            <a:r>
              <a:rPr lang="ko-KR" altLang="en-US" dirty="0" smtClean="0"/>
              <a:t>셋째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언어적 측면을 고려한다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언어의 변용이 용이한 제재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텍스트의 길이가 비교적 짧은 제재</a:t>
            </a:r>
          </a:p>
          <a:p>
            <a:pPr lvl="1">
              <a:buNone/>
            </a:pPr>
            <a:endParaRPr lang="ko-KR" altLang="en-US" dirty="0" smtClean="0"/>
          </a:p>
          <a:p>
            <a:pPr lvl="1"/>
            <a:r>
              <a:rPr lang="ko-KR" altLang="en-US" dirty="0" smtClean="0"/>
              <a:t>넷째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학습자의 요구와 흥미를 고려한다</a:t>
            </a:r>
            <a:r>
              <a:rPr lang="en-US" altLang="ko-KR" dirty="0" smtClean="0"/>
              <a:t>.      </a:t>
            </a:r>
          </a:p>
          <a:p>
            <a:pPr lvl="2"/>
            <a:r>
              <a:rPr lang="ko-KR" altLang="en-US" dirty="0" smtClean="0"/>
              <a:t>학습자의 흥미를 유발할 수 있는 제재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학습자의 나라에도 존재하는 유사한 제재</a:t>
            </a:r>
            <a:r>
              <a:rPr lang="en-US" altLang="ko-KR" dirty="0" smtClean="0"/>
              <a:t>(</a:t>
            </a:r>
            <a:r>
              <a:rPr lang="ko-KR" altLang="en-US" dirty="0" smtClean="0"/>
              <a:t>친근한 제재</a:t>
            </a:r>
            <a:r>
              <a:rPr lang="en-US" altLang="ko-KR" dirty="0" smtClean="0"/>
              <a:t>)</a:t>
            </a:r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연구의 필요성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연구 방법 및 절차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기준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u="sng" dirty="0" smtClean="0">
                <a:solidFill>
                  <a:srgbClr val="C00000"/>
                </a:solidFill>
              </a:rPr>
              <a:t>설화 제재 선정의 실제</a:t>
            </a:r>
            <a:endParaRPr lang="en-US" altLang="ko-KR" b="1" u="sng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실제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14282" y="1857364"/>
            <a:ext cx="157163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언어적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측면</a:t>
            </a:r>
            <a:endParaRPr lang="ko-KR" altLang="en-US" sz="2400" b="1" dirty="0"/>
          </a:p>
        </p:txBody>
      </p:sp>
      <p:sp>
        <p:nvSpPr>
          <p:cNvPr id="7" name="타원 6"/>
          <p:cNvSpPr/>
          <p:nvPr/>
        </p:nvSpPr>
        <p:spPr>
          <a:xfrm>
            <a:off x="2714612" y="1857364"/>
            <a:ext cx="1571636" cy="15716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문화적 측면</a:t>
            </a:r>
            <a:endParaRPr lang="en-US" altLang="ko-KR" sz="2400" b="1" dirty="0" smtClean="0"/>
          </a:p>
        </p:txBody>
      </p:sp>
      <p:sp>
        <p:nvSpPr>
          <p:cNvPr id="8" name="타원 7"/>
          <p:cNvSpPr/>
          <p:nvPr/>
        </p:nvSpPr>
        <p:spPr>
          <a:xfrm>
            <a:off x="2643174" y="4286256"/>
            <a:ext cx="1571636" cy="15716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문학적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가치</a:t>
            </a:r>
            <a:endParaRPr lang="ko-KR" altLang="en-US" sz="2400" b="1" dirty="0"/>
          </a:p>
        </p:txBody>
      </p:sp>
      <p:sp>
        <p:nvSpPr>
          <p:cNvPr id="9" name="덧셈 기호 8"/>
          <p:cNvSpPr/>
          <p:nvPr/>
        </p:nvSpPr>
        <p:spPr>
          <a:xfrm>
            <a:off x="1857356" y="3357562"/>
            <a:ext cx="785818" cy="78581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215074" y="2428868"/>
            <a:ext cx="2643206" cy="26432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/>
              <a:t>설화 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제재 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선정</a:t>
            </a:r>
            <a:endParaRPr lang="ko-KR" altLang="en-US" sz="3600" b="1" dirty="0"/>
          </a:p>
        </p:txBody>
      </p:sp>
      <p:sp>
        <p:nvSpPr>
          <p:cNvPr id="11" name="톱니 모양의 오른쪽 화살표 10"/>
          <p:cNvSpPr/>
          <p:nvPr/>
        </p:nvSpPr>
        <p:spPr>
          <a:xfrm>
            <a:off x="4500562" y="3143248"/>
            <a:ext cx="1428760" cy="121444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85720" y="4214818"/>
            <a:ext cx="1571636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학습자 요구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흥미</a:t>
            </a:r>
            <a:endParaRPr lang="en-US" altLang="ko-K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실제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3000372"/>
            <a:ext cx="2928958" cy="12858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텍스트 요인</a:t>
            </a:r>
            <a:endParaRPr lang="ko-KR" altLang="en-US" sz="32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57158" y="4786322"/>
            <a:ext cx="3000396" cy="12144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학습자 수준</a:t>
            </a:r>
            <a:endParaRPr lang="ko-KR" altLang="en-US" sz="32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500694" y="2214554"/>
            <a:ext cx="3357586" cy="2643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/>
              <a:t>제재의 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항목화,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위계화</a:t>
            </a:r>
            <a:endParaRPr lang="ko-KR" altLang="en-US" sz="3600" b="1" dirty="0"/>
          </a:p>
        </p:txBody>
      </p:sp>
      <p:sp>
        <p:nvSpPr>
          <p:cNvPr id="11" name="톱니 모양의 오른쪽 화살표 10"/>
          <p:cNvSpPr/>
          <p:nvPr/>
        </p:nvSpPr>
        <p:spPr>
          <a:xfrm>
            <a:off x="3714744" y="2928934"/>
            <a:ext cx="1428760" cy="121444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1357298"/>
            <a:ext cx="292895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학습 목표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실제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설화 제재의 위계화</a:t>
            </a:r>
            <a:r>
              <a:rPr lang="en-US" altLang="ko-KR" dirty="0" smtClean="0"/>
              <a:t>(staging, </a:t>
            </a:r>
            <a:r>
              <a:rPr lang="ko-KR" altLang="en-US" dirty="0" smtClean="0"/>
              <a:t>位階化</a:t>
            </a:r>
            <a:r>
              <a:rPr lang="en-US" altLang="ko-KR" dirty="0" smtClean="0"/>
              <a:t>) </a:t>
            </a:r>
            <a:r>
              <a:rPr lang="en-US" altLang="ko-KR" sz="2000" dirty="0" smtClean="0"/>
              <a:t>– ‘</a:t>
            </a:r>
            <a:r>
              <a:rPr lang="ko-KR" altLang="en-US" sz="2000" dirty="0" smtClean="0"/>
              <a:t>주제적 측면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을 중심으로</a:t>
            </a:r>
            <a:endParaRPr lang="en-US" altLang="ko-KR" sz="2000" dirty="0" smtClean="0"/>
          </a:p>
          <a:p>
            <a:pPr lvl="1"/>
            <a:r>
              <a:rPr lang="ko-KR" altLang="en-US" dirty="0" smtClean="0"/>
              <a:t>학습자의 인지적 발달 수준에 따라 작품의 내용을 고려하여 제재를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선정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배열</a:t>
            </a:r>
            <a:endParaRPr lang="en-US" altLang="ko-KR" dirty="0" smtClean="0"/>
          </a:p>
          <a:p>
            <a:pPr lvl="1">
              <a:buNone/>
            </a:pPr>
            <a:endParaRPr lang="ko-KR" altLang="en-US" dirty="0" smtClean="0"/>
          </a:p>
          <a:p>
            <a:pPr lvl="2"/>
            <a:r>
              <a:rPr lang="ko-KR" altLang="en-US" sz="2400" dirty="0" smtClean="0"/>
              <a:t>단순한 제재 → 복잡한 </a:t>
            </a:r>
            <a:r>
              <a:rPr lang="ko-KR" altLang="en-US" sz="2400" dirty="0" smtClean="0"/>
              <a:t>제재</a:t>
            </a:r>
            <a:endParaRPr lang="en-US" altLang="ko-KR" sz="2400" dirty="0" smtClean="0"/>
          </a:p>
          <a:p>
            <a:pPr lvl="2"/>
            <a:endParaRPr lang="en-US" altLang="ko-KR" sz="2400" dirty="0" smtClean="0"/>
          </a:p>
          <a:p>
            <a:pPr lvl="2"/>
            <a:r>
              <a:rPr lang="ko-KR" altLang="en-US" sz="2400" dirty="0" smtClean="0"/>
              <a:t>인류 보편적이고 일반적인 제재 → 한국의 특수하고 개별적인 </a:t>
            </a:r>
            <a:r>
              <a:rPr lang="ko-KR" altLang="en-US" sz="2400" dirty="0" smtClean="0"/>
              <a:t>제재</a:t>
            </a:r>
            <a:endParaRPr lang="en-US" altLang="ko-KR" sz="2400" dirty="0" smtClean="0"/>
          </a:p>
          <a:p>
            <a:pPr lvl="2"/>
            <a:endParaRPr lang="ko-KR" altLang="en-US" sz="2400" dirty="0" smtClean="0"/>
          </a:p>
          <a:p>
            <a:pPr lvl="2"/>
            <a:r>
              <a:rPr lang="ko-KR" altLang="en-US" sz="2400" dirty="0" smtClean="0"/>
              <a:t>상호텍스트의 비교가 가능한 제재 → 한국의 고유한 제재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선정의 실제 </a:t>
            </a:r>
            <a:r>
              <a:rPr lang="en-US" altLang="ko-KR" dirty="0" smtClean="0"/>
              <a:t>(4) – </a:t>
            </a:r>
            <a:r>
              <a:rPr lang="ko-KR" altLang="en-US" dirty="0" smtClean="0"/>
              <a:t>예시 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785787" y="2071682"/>
          <a:ext cx="7602637" cy="40936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05167"/>
                <a:gridCol w="2505167"/>
                <a:gridCol w="87136"/>
                <a:gridCol w="2505167"/>
              </a:tblGrid>
              <a:tr h="29240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 </a:t>
                      </a:r>
                      <a:endParaRPr lang="ko-KR" altLang="en-US" sz="1400" b="1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중급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 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고급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/>
                </a:tc>
              </a:tr>
              <a:tr h="292402">
                <a:tc rowSpan="13"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/>
                        <a:t>설</a:t>
                      </a:r>
                      <a:r>
                        <a:rPr lang="ko-KR" altLang="en-US" sz="1400" b="1" dirty="0"/>
                        <a:t>   화   제   재</a:t>
                      </a:r>
                      <a:endParaRPr lang="ko-KR" altLang="en-US" sz="1400" b="1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견우와 직녀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금을 버린 형과 아우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/>
                        <a:t>구렁덩덩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신선비</a:t>
                      </a:r>
                      <a:r>
                        <a:rPr lang="ko-KR" altLang="en-US" sz="1400" dirty="0"/>
                        <a:t> *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단군신화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사형제의 재간 *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도미설화 *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선녀와 나무꾼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동명왕 신화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아버지의 유언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무영탑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/>
                        <a:t>우렁각시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바보 온달과 평강 공주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은혜 갚은 호랑이 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박혁거세 신화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의좋은 형제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서동 설화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콩쥐팥쥐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/>
                        <a:t>설씨녀와</a:t>
                      </a:r>
                      <a:r>
                        <a:rPr lang="ko-KR" altLang="en-US" sz="1400" dirty="0"/>
                        <a:t> 가실 *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해와 달이 된 오누이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진정법사 *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효성이 지극한 호랑이 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호동 왕자와 낙랑 공주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/>
                        <a:t> </a:t>
                      </a:r>
                      <a:endParaRPr lang="ko-KR" altLang="en-US" sz="1400" b="0" i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/>
                        <a:t>효감천</a:t>
                      </a:r>
                      <a:r>
                        <a:rPr lang="ko-KR" altLang="en-US" sz="1400" dirty="0"/>
                        <a:t> 설화 *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  <a:tr h="2924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 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/>
                        <a:t>효녀 지은 설화 </a:t>
                      </a:r>
                      <a:endParaRPr lang="ko-KR" altLang="en-US" sz="1400" b="0" i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학습 목표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 문화를 이해하고 문화능력을 향상시킬 수 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텍스트 요인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한국인의 정신문화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생활문화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상호텍스트성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특수성                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smtClean="0"/>
              <a:t>학습자 수준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한국어 중급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고급</a:t>
            </a:r>
            <a:r>
              <a:rPr lang="en-US" altLang="ko-KR" dirty="0" smtClean="0"/>
              <a:t>(3-6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/>
          <a:p>
            <a:r>
              <a:rPr lang="ko-KR" altLang="en-US" sz="4400" dirty="0" smtClean="0"/>
              <a:t>감사합니다</a:t>
            </a:r>
            <a:r>
              <a:rPr lang="en-US" altLang="ko-KR" sz="4400" dirty="0" smtClean="0"/>
              <a:t>.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연구의 필요성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설화 </a:t>
            </a:r>
            <a:r>
              <a:rPr lang="ko-KR" altLang="en-US" dirty="0" smtClean="0"/>
              <a:t>제재에 대한 보편적이고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일반적인 </a:t>
            </a:r>
            <a:r>
              <a:rPr lang="ko-KR" altLang="en-US" dirty="0" smtClean="0"/>
              <a:t>합의 필요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현재 </a:t>
            </a:r>
            <a:r>
              <a:rPr lang="ko-KR" altLang="en-US" dirty="0" smtClean="0"/>
              <a:t>한국어교재에 수록되어 있는 설화 제재의 적합성 재고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제재 선정기준이나 근거가 뚜렷하지 않음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en-US" altLang="ko-KR" sz="2000" dirty="0" smtClean="0"/>
              <a:t> 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출처가 </a:t>
            </a:r>
            <a:r>
              <a:rPr lang="ko-KR" altLang="en-US" sz="2000" dirty="0" smtClean="0"/>
              <a:t>모호하고 개작의 흔적이 뚜렷한 설화들이 있음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    - </a:t>
            </a:r>
            <a:r>
              <a:rPr lang="ko-KR" altLang="en-US" sz="2000" dirty="0" smtClean="0"/>
              <a:t>어린이 대상의 이솝 우화 혼재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언어적 요소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문화적 요소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문학적 가치가 포함된 </a:t>
            </a:r>
            <a:r>
              <a:rPr lang="ko-KR" altLang="en-US" dirty="0" smtClean="0"/>
              <a:t>설화 채택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학습자 목표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텍스트 요인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학습자 수준을 </a:t>
            </a:r>
            <a:r>
              <a:rPr lang="ko-KR" altLang="en-US" dirty="0" smtClean="0"/>
              <a:t>고려한 제재 선정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연구의 필요성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u="sng" dirty="0" smtClean="0">
                <a:solidFill>
                  <a:srgbClr val="C00000"/>
                </a:solidFill>
              </a:rPr>
              <a:t>연구 방법 및 절차</a:t>
            </a:r>
            <a:endParaRPr lang="en-US" altLang="ko-KR" b="1" u="sng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기준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설화 제재 선정의 실제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방법 및 절차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설화 제재 선정을 위한 기초 자료 분석</a:t>
            </a:r>
            <a:endParaRPr lang="en-US" altLang="ko-KR" dirty="0" smtClean="0"/>
          </a:p>
          <a:p>
            <a:pPr>
              <a:buNone/>
            </a:pPr>
            <a:r>
              <a:rPr lang="en-US" altLang="ko-KR" sz="1600" dirty="0" smtClean="0"/>
              <a:t>     - </a:t>
            </a:r>
            <a:r>
              <a:rPr lang="en-US" altLang="ko-KR" sz="1600" dirty="0" smtClean="0">
                <a:latin typeface="바탕"/>
                <a:ea typeface="바탕"/>
              </a:rPr>
              <a:t>『</a:t>
            </a:r>
            <a:r>
              <a:rPr lang="ko-KR" altLang="en-US" sz="1600" dirty="0" smtClean="0"/>
              <a:t>한국구비문학대계</a:t>
            </a:r>
            <a:r>
              <a:rPr lang="en-US" altLang="ko-KR" sz="1600" dirty="0" smtClean="0">
                <a:latin typeface="바탕"/>
                <a:ea typeface="바탕"/>
              </a:rPr>
              <a:t>』</a:t>
            </a:r>
            <a:r>
              <a:rPr lang="ko-KR" altLang="en-US" sz="1600" dirty="0" smtClean="0">
                <a:latin typeface="+mj-ea"/>
                <a:ea typeface="+mj-ea"/>
              </a:rPr>
              <a:t>수록 설화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1600" dirty="0" smtClean="0">
                <a:latin typeface="+mn-lt"/>
              </a:rPr>
              <a:t>   </a:t>
            </a:r>
            <a:r>
              <a:rPr lang="en-US" altLang="ko-KR" sz="1600" b="1" dirty="0" smtClean="0">
                <a:latin typeface="+mn-lt"/>
              </a:rPr>
              <a:t>-</a:t>
            </a:r>
            <a:r>
              <a:rPr lang="en-US" altLang="ko-KR" sz="1600" dirty="0" smtClean="0">
                <a:latin typeface="+mn-lt"/>
              </a:rPr>
              <a:t> </a:t>
            </a:r>
            <a:r>
              <a:rPr lang="en-US" altLang="ko-KR" sz="1600" dirty="0" smtClean="0">
                <a:latin typeface="+mn-lt"/>
                <a:ea typeface="바탕"/>
              </a:rPr>
              <a:t>『</a:t>
            </a:r>
            <a:r>
              <a:rPr lang="ko-KR" altLang="en-US" sz="1600" dirty="0" smtClean="0">
                <a:latin typeface="+mn-lt"/>
              </a:rPr>
              <a:t>삼국사기</a:t>
            </a:r>
            <a:r>
              <a:rPr lang="en-US" altLang="ko-KR" sz="1600" dirty="0" smtClean="0">
                <a:latin typeface="+mn-lt"/>
                <a:ea typeface="바탕"/>
              </a:rPr>
              <a:t>』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en-US" altLang="ko-KR" sz="1600" dirty="0" smtClean="0">
                <a:latin typeface="+mn-lt"/>
                <a:ea typeface="바탕"/>
              </a:rPr>
              <a:t>『</a:t>
            </a:r>
            <a:r>
              <a:rPr lang="ko-KR" altLang="en-US" sz="1600" dirty="0" smtClean="0">
                <a:latin typeface="+mn-lt"/>
              </a:rPr>
              <a:t>삼국유사</a:t>
            </a:r>
            <a:r>
              <a:rPr lang="en-US" altLang="ko-KR" sz="1600" dirty="0" smtClean="0">
                <a:latin typeface="+mn-lt"/>
                <a:ea typeface="바탕"/>
              </a:rPr>
              <a:t>』</a:t>
            </a:r>
            <a:r>
              <a:rPr lang="ko-KR" altLang="en-US" sz="1600" dirty="0" smtClean="0">
                <a:latin typeface="+mn-ea"/>
              </a:rPr>
              <a:t>수록 설화</a:t>
            </a:r>
            <a:endParaRPr lang="en-US" altLang="ko-KR" sz="1600" dirty="0" smtClean="0">
              <a:latin typeface="+mn-ea"/>
            </a:endParaRPr>
          </a:p>
          <a:p>
            <a:pPr>
              <a:buNone/>
            </a:pPr>
            <a:r>
              <a:rPr lang="en-US" altLang="ko-KR" sz="1600" dirty="0" smtClean="0"/>
              <a:t>     -    </a:t>
            </a:r>
            <a:r>
              <a:rPr lang="ko-KR" altLang="en-US" sz="1600" dirty="0" smtClean="0"/>
              <a:t>근대 한국어교재에 수록되어 있는 설화 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-    </a:t>
            </a:r>
            <a:r>
              <a:rPr lang="ko-KR" altLang="en-US" sz="1600" dirty="0" smtClean="0"/>
              <a:t>현대 한국어 교재에 수록되어 있는 설화 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- </a:t>
            </a:r>
            <a:r>
              <a:rPr lang="ko-KR" altLang="en-US" sz="1600" dirty="0" smtClean="0"/>
              <a:t>   국어교육에서 제재로 삼고 있는 </a:t>
            </a:r>
            <a:r>
              <a:rPr lang="ko-KR" altLang="en-US" sz="1600" dirty="0" smtClean="0"/>
              <a:t>설화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r>
              <a:rPr lang="ko-KR" altLang="en-US" dirty="0" smtClean="0"/>
              <a:t>설문 조사 및 심층 면접 실시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sz="1600" dirty="0" smtClean="0"/>
              <a:t>-   </a:t>
            </a:r>
            <a:r>
              <a:rPr lang="ko-KR" altLang="en-US" sz="1600" dirty="0" smtClean="0"/>
              <a:t>현재 한국어교재에 수록되어 있는 설화의 적합성 평가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-   </a:t>
            </a:r>
            <a:r>
              <a:rPr lang="ko-KR" altLang="en-US" sz="1600" dirty="0" smtClean="0"/>
              <a:t>한국 문학의 연구자 및 한국어교육의 현장 교사의 추천 </a:t>
            </a:r>
            <a:r>
              <a:rPr lang="ko-KR" altLang="en-US" sz="1600" dirty="0" smtClean="0"/>
              <a:t>설화</a:t>
            </a:r>
            <a:endParaRPr lang="ko-KR" altLang="en-US" sz="1600" dirty="0" smtClean="0"/>
          </a:p>
          <a:p>
            <a:pPr>
              <a:buNone/>
            </a:pPr>
            <a:r>
              <a:rPr lang="ko-KR" altLang="en-US" sz="1600" dirty="0" smtClean="0"/>
              <a:t>     </a:t>
            </a:r>
            <a:r>
              <a:rPr lang="en-US" altLang="ko-KR" sz="1600" dirty="0" smtClean="0"/>
              <a:t>-   </a:t>
            </a:r>
            <a:r>
              <a:rPr lang="ko-KR" altLang="en-US" sz="1600" dirty="0" smtClean="0"/>
              <a:t>정전의 가치를 지닌 한국어교육에 기여할 수 있는 </a:t>
            </a:r>
            <a:r>
              <a:rPr lang="ko-KR" altLang="en-US" sz="1600" dirty="0" smtClean="0"/>
              <a:t>설화</a:t>
            </a:r>
            <a:endParaRPr lang="ko-KR" altLang="en-US" sz="1600" dirty="0" smtClean="0"/>
          </a:p>
          <a:p>
            <a:pPr>
              <a:buNone/>
            </a:pPr>
            <a:r>
              <a:rPr lang="ko-KR" altLang="en-US" sz="1600" dirty="0" smtClean="0"/>
              <a:t>     </a:t>
            </a:r>
            <a:r>
              <a:rPr lang="en-US" altLang="ko-KR" sz="1600" dirty="0" smtClean="0"/>
              <a:t>-   </a:t>
            </a:r>
            <a:r>
              <a:rPr lang="ko-KR" altLang="en-US" sz="1600" dirty="0" smtClean="0"/>
              <a:t>한국어 학습자가 흥미를 지닌 </a:t>
            </a:r>
            <a:r>
              <a:rPr lang="ko-KR" altLang="en-US" sz="1600" dirty="0" smtClean="0"/>
              <a:t>설화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r>
              <a:rPr lang="ko-KR" altLang="en-US" dirty="0" smtClean="0"/>
              <a:t>기초 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설문 조사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심층 면접을 </a:t>
            </a:r>
            <a:r>
              <a:rPr lang="ko-KR" altLang="en-US" dirty="0" smtClean="0"/>
              <a:t> </a:t>
            </a:r>
            <a:r>
              <a:rPr lang="ko-KR" altLang="en-US" dirty="0" smtClean="0"/>
              <a:t>토대로 한국어교육 학습자에게 적합한 설화 선정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학습 목표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텍스트 요인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학습자 요인과 연관시켜 설화 제재의 항목화</a:t>
            </a:r>
            <a:r>
              <a:rPr lang="en-US" altLang="ko-KR" dirty="0" smtClean="0"/>
              <a:t>·</a:t>
            </a:r>
            <a:r>
              <a:rPr lang="ko-KR" altLang="en-US" dirty="0" smtClean="0"/>
              <a:t>위계화 시도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 (1)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바탕"/>
                <a:ea typeface="바탕"/>
              </a:rPr>
              <a:t>『</a:t>
            </a:r>
            <a:r>
              <a:rPr lang="ko-KR" altLang="en-US" dirty="0" smtClean="0"/>
              <a:t>한국구비문학대계</a:t>
            </a:r>
            <a:r>
              <a:rPr lang="en-US" altLang="ko-KR" dirty="0" smtClean="0">
                <a:latin typeface="바탕"/>
                <a:ea typeface="바탕"/>
              </a:rPr>
              <a:t>』</a:t>
            </a:r>
            <a:r>
              <a:rPr lang="en-US" altLang="ko-KR" dirty="0" smtClean="0"/>
              <a:t>, </a:t>
            </a:r>
            <a:r>
              <a:rPr lang="en-US" altLang="ko-KR" dirty="0" smtClean="0">
                <a:latin typeface="바탕"/>
                <a:ea typeface="바탕"/>
              </a:rPr>
              <a:t> </a:t>
            </a:r>
            <a:r>
              <a:rPr lang="en-US" altLang="ko-KR" dirty="0" smtClean="0">
                <a:ea typeface="바탕"/>
              </a:rPr>
              <a:t>『</a:t>
            </a:r>
            <a:r>
              <a:rPr lang="ko-KR" altLang="en-US" dirty="0" smtClean="0"/>
              <a:t>삼국사기</a:t>
            </a:r>
            <a:r>
              <a:rPr lang="en-US" altLang="ko-KR" dirty="0" smtClean="0">
                <a:ea typeface="바탕"/>
              </a:rPr>
              <a:t>』</a:t>
            </a:r>
            <a:r>
              <a:rPr lang="en-US" altLang="ko-KR" dirty="0" smtClean="0"/>
              <a:t>, </a:t>
            </a:r>
            <a:r>
              <a:rPr lang="en-US" altLang="ko-KR" dirty="0" smtClean="0">
                <a:ea typeface="바탕"/>
              </a:rPr>
              <a:t>『</a:t>
            </a:r>
            <a:r>
              <a:rPr lang="ko-KR" altLang="en-US" dirty="0" smtClean="0"/>
              <a:t>삼국유사</a:t>
            </a:r>
            <a:r>
              <a:rPr lang="en-US" altLang="ko-KR" dirty="0" smtClean="0">
                <a:ea typeface="바탕"/>
              </a:rPr>
              <a:t>』</a:t>
            </a:r>
          </a:p>
          <a:p>
            <a:endParaRPr lang="en-US" altLang="ko-KR" dirty="0" smtClean="0">
              <a:ea typeface="바탕"/>
            </a:endParaRPr>
          </a:p>
          <a:p>
            <a:endParaRPr lang="en-US" altLang="ko-KR" dirty="0" smtClean="0">
              <a:ea typeface="바탕"/>
            </a:endParaRPr>
          </a:p>
          <a:p>
            <a:endParaRPr lang="en-US" altLang="ko-KR" dirty="0" smtClean="0">
              <a:ea typeface="바탕"/>
            </a:endParaRPr>
          </a:p>
          <a:p>
            <a:endParaRPr lang="ko-KR" altLang="en-US" dirty="0"/>
          </a:p>
        </p:txBody>
      </p:sp>
      <p:pic>
        <p:nvPicPr>
          <p:cNvPr id="9" name="그림 8" descr="삼국사기_표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344346"/>
            <a:ext cx="1785950" cy="265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 descr="삼국유사_이미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936" y="2285992"/>
            <a:ext cx="3202423" cy="2681496"/>
          </a:xfrm>
          <a:prstGeom prst="rect">
            <a:avLst/>
          </a:prstGeom>
        </p:spPr>
      </p:pic>
      <p:pic>
        <p:nvPicPr>
          <p:cNvPr id="14" name="그림 13" descr="한국구비문학대계표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928802"/>
            <a:ext cx="2786082" cy="3691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 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ko-KR" altLang="en-US" dirty="0" smtClean="0"/>
              <a:t>근대 한국어교재에 수록되어 있는 설화</a:t>
            </a:r>
            <a:endParaRPr lang="en-US" altLang="ko-KR" dirty="0" smtClean="0"/>
          </a:p>
          <a:p>
            <a:pPr>
              <a:spcBef>
                <a:spcPts val="0"/>
              </a:spcBef>
              <a:buNone/>
            </a:pPr>
            <a:r>
              <a:rPr lang="en-US" altLang="ko-KR" sz="2000" dirty="0" smtClean="0"/>
              <a:t>       (</a:t>
            </a:r>
            <a:r>
              <a:rPr lang="ko-KR" altLang="en-US" sz="2000" dirty="0" err="1" smtClean="0"/>
              <a:t>리델</a:t>
            </a:r>
            <a:r>
              <a:rPr lang="en-US" altLang="ko-KR" sz="2000" dirty="0" smtClean="0"/>
              <a:t>(F. </a:t>
            </a:r>
            <a:r>
              <a:rPr lang="en-US" altLang="ko-KR" sz="2000" dirty="0" err="1" smtClean="0"/>
              <a:t>Ridel</a:t>
            </a:r>
            <a:r>
              <a:rPr lang="en-US" altLang="ko-KR" sz="2000" dirty="0" smtClean="0"/>
              <a:t>), </a:t>
            </a:r>
            <a:r>
              <a:rPr lang="en-US" altLang="ko-KR" sz="2000" b="1" dirty="0" smtClean="0"/>
              <a:t>『</a:t>
            </a:r>
            <a:r>
              <a:rPr lang="ko-KR" altLang="en-US" sz="2000" b="1" dirty="0" smtClean="0"/>
              <a:t>朝鮮語文法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Grammaire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Coréenne</a:t>
            </a:r>
            <a:r>
              <a:rPr lang="en-US" altLang="ko-KR" sz="2000" b="1" dirty="0" smtClean="0"/>
              <a:t>)』)</a:t>
            </a:r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85720" y="2000241"/>
          <a:ext cx="8643998" cy="4226712"/>
        </p:xfrm>
        <a:graphic>
          <a:graphicData uri="http://schemas.openxmlformats.org/drawingml/2006/table">
            <a:tbl>
              <a:tblPr/>
              <a:tblGrid>
                <a:gridCol w="3143272"/>
                <a:gridCol w="5500726"/>
              </a:tblGrid>
              <a:tr h="2618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설화 제재 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내용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2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코에 관한 이야기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Histoire d'un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nez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나라에 빚을 져 옥에 갇힌 이방이 지혜로써 자신의 목숨을 구하고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아들이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아비를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구하기 위해 돈을 아끼지 않은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세 가지 대단한 정성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Trois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de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sollicitude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royale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가난한 집안의 아들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며느리가 어머님을 모시기 위해 애 쓰는 것을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보고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정종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대왕이 감동하여 그 집안의 효자를 과거 급제시킨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2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두 가지 대단한 정성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Un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autre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trait de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sollicitude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royale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두 진사가 각각 정혼한 처자와 조강지처를 잊지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못해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재혼을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하지 않고 혼자 사는 이야기 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2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장난꾸러기의 내기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Un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pari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décidé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par le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lutin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여러 한량들 중 한 명이 도깨비가 나오는 집에서 하룻밤 자기로 내기를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했는데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그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도깨비에게 홀려 결국은 친구들에게 놀림 당한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신선에 대한 잘못된 편집증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Une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monomanie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spiritiste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confondue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 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제주 한라산의 신선을 보고 싶어 하는 서울 양반이 제주의 목사가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되어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정사는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돌보지 않고 신선을 보고 싶다는 타령만을 하자 아전들이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짜고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제주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목사를 골탕 먹인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6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양반 사칭하기</a:t>
                      </a:r>
                      <a:b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Nobless usurpeé)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백정이 가난한 양반의 세계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世系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와 족보를 훔쳐서 다른 동네로 이사를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가서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양반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행세하는 것을 양반과 그의 아들이 혼내려 했으나 도리어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곤욕을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당하는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바람에 그냥 눈 감아 주고 재물을 얻어 쓰는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829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아이의 지혜 덕분에 죽음을 면한 양반</a:t>
                      </a:r>
                      <a:b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Un maître d'esclaves délivré de la mort par la sagacité d'un enfant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)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한 시골 양반이 종이 도망하여 양반 행세를 하는 것을 꾸짖으러 갔다가 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도리어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죽음을 당하게 되었으나 재치 있는 편지를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쓰고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그것을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알아 본 원님의 아들이 구해 준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8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닭은 누구의 것인가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?</a:t>
                      </a:r>
                      <a:b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 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A qui la poule)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한 수령의 지혜로운 판단으로 닭의 주인을 알아낸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2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무명은 누구의 것인가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?</a:t>
                      </a:r>
                      <a:b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 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A qui la pièce de toile)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도적이 선량한 사람의 무명을 자기 것이라고 우기다가 벌 받은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벼락 부자에 대한 이야기</a:t>
                      </a:r>
                      <a:b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</a:b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Histoire d'un parvenu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 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양반이 되고 싶어 하는 부자 이야기</a:t>
                      </a:r>
                    </a:p>
                  </a:txBody>
                  <a:tcPr marL="8562" marR="8562" marT="8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ko-KR" altLang="en-US" dirty="0" smtClean="0">
                <a:latin typeface="+mn-ea"/>
              </a:rPr>
              <a:t>근대 한국어교재에 수록되어 있는 설화</a:t>
            </a:r>
            <a:endParaRPr lang="en-US" altLang="ko-KR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2000" dirty="0" smtClean="0">
                <a:latin typeface="+mn-ea"/>
              </a:rPr>
              <a:t>    (</a:t>
            </a:r>
            <a:r>
              <a:rPr lang="ko-KR" altLang="en-US" sz="2000" dirty="0" err="1" smtClean="0">
                <a:latin typeface="+mn-ea"/>
              </a:rPr>
              <a:t>에카르트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en-US" altLang="ko-KR" sz="2000" dirty="0" err="1" smtClean="0">
                <a:latin typeface="+mn-ea"/>
              </a:rPr>
              <a:t>Eckardt</a:t>
            </a:r>
            <a:r>
              <a:rPr lang="en-US" altLang="ko-KR" sz="2000" dirty="0" smtClean="0">
                <a:latin typeface="+mn-ea"/>
              </a:rPr>
              <a:t>), 『</a:t>
            </a:r>
            <a:r>
              <a:rPr lang="ko-KR" altLang="en-US" sz="2000" dirty="0" err="1" smtClean="0">
                <a:latin typeface="+mn-ea"/>
              </a:rPr>
              <a:t>朝鮮語交際文典附註解</a:t>
            </a:r>
            <a:r>
              <a:rPr lang="en-US" altLang="ko-KR" sz="2000" dirty="0" smtClean="0">
                <a:latin typeface="+mn-ea"/>
              </a:rPr>
              <a:t>』)</a:t>
            </a:r>
            <a:endParaRPr lang="ko-KR" altLang="en-US" sz="2000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85720" y="1857363"/>
          <a:ext cx="8572560" cy="4560924"/>
        </p:xfrm>
        <a:graphic>
          <a:graphicData uri="http://schemas.openxmlformats.org/drawingml/2006/table">
            <a:tbl>
              <a:tblPr/>
              <a:tblGrid>
                <a:gridCol w="1785950"/>
                <a:gridCol w="6786610"/>
              </a:tblGrid>
              <a:tr h="2143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설화 제재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내용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647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앵무새와 오리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니야기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새굴림" pitchFamily="18" charset="-127"/>
                        <a:ea typeface="새굴림" pitchFamily="18" charset="-127"/>
                      </a:endParaRP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말 잘하는 앵무새를 팔지 않으려는 사람에게 어떤 사람이 자신의 오리는 생각을 잘 한다고 속여 웃돈을 받고 앵무새와 바꾼 이야기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도젹을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속인 진담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장에 가서 물건을 팔고 돌아오던 하인이 도적을 만났으나 기지로써 도적을 물리친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나 노루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젊은이 둘이 노루가 ‘난다’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뛴다’하며 싸우는데 제 삼자인 관원이 두 사람의 말이 모두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맞다고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한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병 곳친 니야기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복학을 앓는 아이를 아예 죽여서 병을 앓는 일을 멈춘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647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세 병신 니야기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머리가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헐은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사람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콧물 흘리는 사람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안질 난 사람 셋이 떡 내기를 하였으나 모두 각자의 기지로써 손해 보지 않은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647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들의 쇼원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선조 때의 한 판서가 사위를 보기 위해 아이들을 시험하는데 한 영리한 아이가 판서의 쓸데없는 질문에 무안을 준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아모것도 모르 션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세상 물정에 어둡고 고지식한 선비를 지아비로 두었지만 책망하지 않고 공경하는 열녀이야기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7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우슴 거리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주인은 말꼬리를 지키라는 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을 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을 지키라는 뜻으로 했는데 마부는 그것을 곧이곧대로 듣고 말의 꼬리를 잘라 간수해서 주인에게 욕 먹은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거 이인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이인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異人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사위를 얻고자 노력하다가 오히려 옴이나 옮은 사위를 본 장인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졍신이 업 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배씨 성을 가진 이의 아들이 바보인데 아버지 대신 문상을 갔다가 제 성씨조차 제대로 말하지 못해 겪는 이야기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91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셔울 구경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三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四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강원도 산골에 사는 한 생원이 서울 구경을 하면서 겪은 여러 에피소드를 엮은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졔주 친 계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고려의 최영 장군이 이인의 도움을 받아 제주를 얻은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7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한라산 신션 니야기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제주 한라산의 신선을 보고 싶어 하는 서울 양반이 제주의 목사가 되어 정사는 돌보지 않고 신선을 보고 싶다는 타령만을 하자 아전들이 짜고 제주 목사를 골탕 먹인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왕몽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三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고아가 된 명가의 자손이 꿈의 현시를 받아 왕이 되고 또 그 왕후를 얻는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7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님군이 피란이라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임진왜란 때 선조가 금강산에 있는 ‘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장안사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’라는 절로 피난을 가서 그 절이 유명해졌고 왕이 잠시 머리를 깎고 중이 될 생각을 하게 한 고개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단발령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의 유래에 관한 이야기 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견우 직녀셩 니야기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일 년에 한 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칠월 칠석에 까마귀와 까치가 다리를 놓아 주면 만나는 견우와 직녀의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7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지혜로온 의원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머리에 꿩 꽁지를 꽂고 물을 마시다가 물에 비친 그 그림자를 뱀으로 잘못 여겨 자신이 뱀을 먹었다는 생각에 마음의 병이 든 환자에게 다시 똑같이 그 일을 행하게 함으로써 병을 고쳐 준 의원의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7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농민이 벼슬 니야기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三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아내에게 벼슬 못한다고 무시당한 농민이 상경하였는데 민정을 살피러 나온 왕의 마음에 들어 고향의 군수로서 금의환향하게 된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778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의 셩미 맞초기가 어려움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세 명의 재상을 모시던 한 사람이 생선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비웃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을 대접받았는데 그 먹는 방법에 따라 각 재상에게로부터 책망을 듣게 되니 나중에는 아예 먹지 않고 밖으로 비웃을 던졌다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그러고 나니 여러 대감들이 의논하여 그를 안동 군수를 하게 해 주었다는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351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도젹이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 과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)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새굴림" pitchFamily="18" charset="-127"/>
                          <a:ea typeface="새굴림" pitchFamily="18" charset="-127"/>
                        </a:rPr>
                        <a:t>남의 것이라면 배추 한 포기도 취하지 않으려는 청빈한 선비에게 감화된 도둑의 이야기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설화 제재 선정을 위한 기초 자료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(『</a:t>
            </a:r>
            <a:r>
              <a:rPr lang="ko-KR" altLang="en-US" dirty="0" err="1" smtClean="0">
                <a:latin typeface="+mn-ea"/>
              </a:rPr>
              <a:t>朝鮮語交際文典附註解</a:t>
            </a:r>
            <a:r>
              <a:rPr lang="en-US" altLang="ko-KR" dirty="0" smtClean="0">
                <a:latin typeface="+mn-ea"/>
              </a:rPr>
              <a:t>』 </a:t>
            </a:r>
            <a:r>
              <a:rPr lang="ko-KR" altLang="en-US" dirty="0" smtClean="0">
                <a:latin typeface="+mn-ea"/>
              </a:rPr>
              <a:t>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견우와 직녀</a:t>
            </a:r>
            <a:r>
              <a:rPr lang="en-US" altLang="ko-KR" dirty="0" smtClean="0">
                <a:latin typeface="+mn-ea"/>
              </a:rPr>
              <a:t>’ (</a:t>
            </a:r>
            <a:r>
              <a:rPr lang="ko-KR" altLang="en-US" dirty="0" smtClean="0">
                <a:latin typeface="+mn-ea"/>
              </a:rPr>
              <a:t>예시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그림 4" descr="조선어교제문전부주해(타이틀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2537982" cy="3745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그림 5" descr="견우와 직녀성이야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0772" y="1928802"/>
            <a:ext cx="4960317" cy="40541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U IDB Lab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2476</Words>
  <Application>Microsoft Office PowerPoint</Application>
  <PresentationFormat>화면 슬라이드 쇼(4:3)</PresentationFormat>
  <Paragraphs>754</Paragraphs>
  <Slides>27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SNU IDB Lab.</vt:lpstr>
      <vt:lpstr>한국어 학습자를 위한  설화 제재 선정에 관한 연구</vt:lpstr>
      <vt:lpstr> 차례</vt:lpstr>
      <vt:lpstr>연구의 필요성</vt:lpstr>
      <vt:lpstr> 차례</vt:lpstr>
      <vt:lpstr>연구 방법 및 절차 </vt:lpstr>
      <vt:lpstr>설화 제재 선정을 위한 기초 자료 (1)</vt:lpstr>
      <vt:lpstr>설화 제재 선정을 위한 기초 자료 (2)</vt:lpstr>
      <vt:lpstr>설화 제재 선정을 위한 기초 자료 (3)</vt:lpstr>
      <vt:lpstr>설화 제재 선정을 위한 기초 자료(4)</vt:lpstr>
      <vt:lpstr>설화 제재 선정을 위한 기초 자료(5)</vt:lpstr>
      <vt:lpstr>설화 제재 선정을 위한 기초 자료 (6)</vt:lpstr>
      <vt:lpstr>설화 제재 선정을 위한 기초 자료 (7)</vt:lpstr>
      <vt:lpstr>설화 제재 선정을 위한 기초 자료 (8)  </vt:lpstr>
      <vt:lpstr>설화 제재 선정을 위한 기초 자료 (8)  </vt:lpstr>
      <vt:lpstr>설화 제재 선정을 위한 기초 자료 (9) </vt:lpstr>
      <vt:lpstr>설화 제재 선정을 위한 기초 자료 (10)</vt:lpstr>
      <vt:lpstr>설화 제재 선정을 위한 기초 자료(11)</vt:lpstr>
      <vt:lpstr>설화 제재 선정을 위한 기초 자료(12)</vt:lpstr>
      <vt:lpstr> </vt:lpstr>
      <vt:lpstr>설화 제재 선정의 기준 (1)</vt:lpstr>
      <vt:lpstr>설화 제재 선정의 기준 (2)</vt:lpstr>
      <vt:lpstr> 차례</vt:lpstr>
      <vt:lpstr>설화 제재 선정의 실제 (1)</vt:lpstr>
      <vt:lpstr>설화 제재 선정의 실제 (2)</vt:lpstr>
      <vt:lpstr>설화 제재 선정의 실제 (3)</vt:lpstr>
      <vt:lpstr>설화 제재 선정의 실제 (4) – 예시 </vt:lpstr>
      <vt:lpstr>감사합니다.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Tag</dc:title>
  <dc:creator>Microsoft Corporation</dc:creator>
  <cp:lastModifiedBy>Windows 사용자</cp:lastModifiedBy>
  <cp:revision>259</cp:revision>
  <dcterms:created xsi:type="dcterms:W3CDTF">2006-10-05T04:04:58Z</dcterms:created>
  <dcterms:modified xsi:type="dcterms:W3CDTF">2010-06-26T20:22:36Z</dcterms:modified>
</cp:coreProperties>
</file>